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3" r:id="rId3"/>
    <p:sldId id="267" r:id="rId4"/>
    <p:sldId id="269" r:id="rId5"/>
    <p:sldId id="266" r:id="rId6"/>
    <p:sldId id="260" r:id="rId7"/>
    <p:sldId id="272" r:id="rId8"/>
    <p:sldId id="270" r:id="rId9"/>
    <p:sldId id="261" r:id="rId10"/>
    <p:sldId id="271" r:id="rId11"/>
    <p:sldId id="264" r:id="rId12"/>
    <p:sldId id="265" r:id="rId13"/>
    <p:sldId id="274" r:id="rId14"/>
    <p:sldId id="277" r:id="rId15"/>
    <p:sldId id="278" r:id="rId16"/>
    <p:sldId id="280" r:id="rId17"/>
    <p:sldId id="283" r:id="rId18"/>
    <p:sldId id="284" r:id="rId19"/>
    <p:sldId id="286" r:id="rId20"/>
    <p:sldId id="285" r:id="rId21"/>
    <p:sldId id="275" r:id="rId22"/>
    <p:sldId id="276" r:id="rId23"/>
    <p:sldId id="288" r:id="rId24"/>
    <p:sldId id="289" r:id="rId25"/>
    <p:sldId id="287" r:id="rId26"/>
    <p:sldId id="291" r:id="rId27"/>
    <p:sldId id="290" r:id="rId28"/>
    <p:sldId id="259" r:id="rId29"/>
    <p:sldId id="279" r:id="rId30"/>
    <p:sldId id="282"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F7FF"/>
    <a:srgbClr val="B41795"/>
    <a:srgbClr val="2CA799"/>
    <a:srgbClr val="A4B022"/>
    <a:srgbClr val="BD4601"/>
    <a:srgbClr val="D5E9AB"/>
    <a:srgbClr val="C293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6" autoAdjust="0"/>
    <p:restoredTop sz="99661" autoAdjust="0"/>
  </p:normalViewPr>
  <p:slideViewPr>
    <p:cSldViewPr snapToGrid="0" snapToObjects="1">
      <p:cViewPr>
        <p:scale>
          <a:sx n="99" d="100"/>
          <a:sy n="99" d="100"/>
        </p:scale>
        <p:origin x="-62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09378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133113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11473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7432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139596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4485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84647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38545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222383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331103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1D9CC10-BE75-554E-92A3-0730E7E8A6E9}"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400717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9CC10-BE75-554E-92A3-0730E7E8A6E9}" type="datetimeFigureOut">
              <a:rPr lang="fr-FR" smtClean="0"/>
              <a:pPr/>
              <a:t>17/02/2017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A009F-744F-E64E-BEBA-14ACA5BDE26D}" type="slidenum">
              <a:rPr lang="fr-FR" smtClean="0"/>
              <a:pPr/>
              <a:t>‹N°›</a:t>
            </a:fld>
            <a:endParaRPr lang="fr-FR"/>
          </a:p>
        </p:txBody>
      </p:sp>
    </p:spTree>
    <p:extLst>
      <p:ext uri="{BB962C8B-B14F-4D97-AF65-F5344CB8AC3E}">
        <p14:creationId xmlns:p14="http://schemas.microsoft.com/office/powerpoint/2010/main" xmlns="" val="2114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2.wdp"/><Relationship Id="rId10" Type="http://schemas.microsoft.com/office/2007/relationships/hdphoto" Target="../media/hdphoto14.wdp"/><Relationship Id="rId4" Type="http://schemas.openxmlformats.org/officeDocument/2006/relationships/image" Target="../media/image14.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 Id="rId4" Type="http://schemas.microsoft.com/office/2007/relationships/hdphoto" Target="../media/hdphoto17.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18.wdp"/></Relationships>
</file>

<file path=ppt/slides/_rels/slide26.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15.wdp"/><Relationship Id="rId5" Type="http://schemas.openxmlformats.org/officeDocument/2006/relationships/image" Target="../media/image34.png"/><Relationship Id="rId10" Type="http://schemas.openxmlformats.org/officeDocument/2006/relationships/image" Target="../media/image18.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
            </a:r>
            <a:r>
              <a:rPr lang="fr-FR" dirty="0" smtClean="0"/>
              <a:t>ouvrages de soutènements</a:t>
            </a:r>
            <a:endParaRPr lang="fr-FR" dirty="0"/>
          </a:p>
        </p:txBody>
      </p:sp>
      <p:sp>
        <p:nvSpPr>
          <p:cNvPr id="3" name="Espace réservé du contenu 2"/>
          <p:cNvSpPr>
            <a:spLocks noGrp="1"/>
          </p:cNvSpPr>
          <p:nvPr>
            <p:ph idx="1"/>
          </p:nvPr>
        </p:nvSpPr>
        <p:spPr/>
        <p:txBody>
          <a:bodyPr/>
          <a:lstStyle/>
          <a:p>
            <a:r>
              <a:rPr lang="fr-FR" dirty="0" smtClean="0"/>
              <a:t>On peut distinguer 3 grands types d’ouvrages </a:t>
            </a:r>
            <a:r>
              <a:rPr lang="fr-FR" smtClean="0"/>
              <a:t>de </a:t>
            </a:r>
            <a:r>
              <a:rPr lang="fr-FR" smtClean="0"/>
              <a:t>soutènements :</a:t>
            </a:r>
            <a:endParaRPr lang="fr-FR" dirty="0" smtClean="0"/>
          </a:p>
          <a:p>
            <a:pPr>
              <a:buFontTx/>
              <a:buChar char="-"/>
            </a:pPr>
            <a:r>
              <a:rPr lang="fr-FR" dirty="0" smtClean="0"/>
              <a:t>les murs-poids,</a:t>
            </a:r>
          </a:p>
          <a:p>
            <a:pPr>
              <a:buFontTx/>
              <a:buChar char="-"/>
            </a:pPr>
            <a:r>
              <a:rPr lang="fr-FR" dirty="0" smtClean="0"/>
              <a:t>les rideaux,</a:t>
            </a:r>
          </a:p>
          <a:p>
            <a:pPr>
              <a:buFontTx/>
              <a:buChar char="-"/>
            </a:pPr>
            <a:r>
              <a:rPr lang="fr-FR" dirty="0" smtClean="0"/>
              <a:t>les ouvrages de soutènement composites.</a:t>
            </a:r>
            <a:endParaRPr lang="fr-FR" dirty="0"/>
          </a:p>
        </p:txBody>
      </p:sp>
    </p:spTree>
    <p:extLst>
      <p:ext uri="{BB962C8B-B14F-4D97-AF65-F5344CB8AC3E}">
        <p14:creationId xmlns:p14="http://schemas.microsoft.com/office/powerpoint/2010/main" xmlns="" val="359033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p:txBody>
          <a:bodyPr/>
          <a:lstStyle/>
          <a:p>
            <a:r>
              <a:rPr lang="fr-FR" dirty="0" smtClean="0"/>
              <a:t>présentent à leurs bases une semelle avec ou sans talon …</a:t>
            </a:r>
            <a:endParaRPr lang="fr-FR" dirty="0"/>
          </a:p>
        </p:txBody>
      </p:sp>
      <p:sp>
        <p:nvSpPr>
          <p:cNvPr id="6" name="ZoneTexte 5"/>
          <p:cNvSpPr txBox="1"/>
          <p:nvPr/>
        </p:nvSpPr>
        <p:spPr>
          <a:xfrm>
            <a:off x="5009444" y="5152443"/>
            <a:ext cx="3203288" cy="1477328"/>
          </a:xfrm>
          <a:prstGeom prst="rect">
            <a:avLst/>
          </a:prstGeom>
          <a:noFill/>
        </p:spPr>
        <p:txBody>
          <a:bodyPr wrap="square" rtlCol="0">
            <a:spAutoFit/>
          </a:bodyPr>
          <a:lstStyle/>
          <a:p>
            <a:r>
              <a:rPr lang="fr-FR" i="1" dirty="0" smtClean="0"/>
              <a:t>La base élargie et encastrée à la partie supérieur du sol de fondation, fait participer le poids du remblai à l’action stabilisatrice du mur.</a:t>
            </a:r>
            <a:endParaRPr lang="fr-FR" i="1" dirty="0"/>
          </a:p>
        </p:txBody>
      </p:sp>
      <p:pic>
        <p:nvPicPr>
          <p:cNvPr id="11" name="Image 10"/>
          <p:cNvPicPr>
            <a:picLocks noChangeAspect="1"/>
          </p:cNvPicPr>
          <p:nvPr/>
        </p:nvPicPr>
        <p:blipFill>
          <a:blip r:embed="rId2"/>
          <a:stretch>
            <a:fillRect/>
          </a:stretch>
        </p:blipFill>
        <p:spPr>
          <a:xfrm>
            <a:off x="1340556" y="2596443"/>
            <a:ext cx="6872176" cy="2556000"/>
          </a:xfrm>
          <a:prstGeom prst="rect">
            <a:avLst/>
          </a:prstGeom>
        </p:spPr>
      </p:pic>
    </p:spTree>
    <p:extLst>
      <p:ext uri="{BB962C8B-B14F-4D97-AF65-F5344CB8AC3E}">
        <p14:creationId xmlns:p14="http://schemas.microsoft.com/office/powerpoint/2010/main" xmlns="" val="15976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p:txBody>
          <a:bodyPr/>
          <a:lstStyle/>
          <a:p>
            <a:r>
              <a:rPr lang="fr-FR" dirty="0" smtClean="0"/>
              <a:t>… ou des contreforts.</a:t>
            </a:r>
            <a:endParaRPr lang="fr-FR" dirty="0"/>
          </a:p>
        </p:txBody>
      </p:sp>
      <p:pic>
        <p:nvPicPr>
          <p:cNvPr id="23" name="Image 22" descr="Capture d’écran 2016-05-26 à 12.40.02.png"/>
          <p:cNvPicPr>
            <a:picLocks noChangeAspect="1"/>
          </p:cNvPicPr>
          <p:nvPr/>
        </p:nvPicPr>
        <p:blipFill>
          <a:blip r:embed="rId2">
            <a:extLst>
              <a:ext uri="{BEBA8EAE-BF5A-486C-A8C5-ECC9F3942E4B}">
                <a14:imgProps xmlns:a14="http://schemas.microsoft.com/office/drawing/2010/main" xmlns="">
                  <a14:imgLayer r:embed="rId3">
                    <a14:imgEffect>
                      <a14:backgroundRemoval t="1422" b="97630" l="3571" r="97078"/>
                    </a14:imgEffect>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1845513" y="2369544"/>
            <a:ext cx="5829341" cy="3993477"/>
          </a:xfrm>
          <a:prstGeom prst="rect">
            <a:avLst/>
          </a:prstGeom>
        </p:spPr>
      </p:pic>
      <p:sp>
        <p:nvSpPr>
          <p:cNvPr id="25" name="ZoneTexte 24"/>
          <p:cNvSpPr txBox="1"/>
          <p:nvPr/>
        </p:nvSpPr>
        <p:spPr>
          <a:xfrm>
            <a:off x="6685558" y="3849361"/>
            <a:ext cx="1584027" cy="369332"/>
          </a:xfrm>
          <a:prstGeom prst="rect">
            <a:avLst/>
          </a:prstGeom>
          <a:noFill/>
        </p:spPr>
        <p:txBody>
          <a:bodyPr wrap="square" rtlCol="0">
            <a:spAutoFit/>
          </a:bodyPr>
          <a:lstStyle/>
          <a:p>
            <a:r>
              <a:rPr lang="fr-FR" b="1" dirty="0" smtClean="0">
                <a:solidFill>
                  <a:srgbClr val="FF0000"/>
                </a:solidFill>
              </a:rPr>
              <a:t>Contrefort</a:t>
            </a:r>
            <a:endParaRPr lang="fr-FR" b="1" dirty="0">
              <a:solidFill>
                <a:srgbClr val="FF0000"/>
              </a:solidFill>
            </a:endParaRPr>
          </a:p>
        </p:txBody>
      </p:sp>
      <p:cxnSp>
        <p:nvCxnSpPr>
          <p:cNvPr id="28" name="Connecteur droit avec flèche 27"/>
          <p:cNvCxnSpPr/>
          <p:nvPr/>
        </p:nvCxnSpPr>
        <p:spPr>
          <a:xfrm flipH="1">
            <a:off x="5306361" y="4096366"/>
            <a:ext cx="1420162" cy="1983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er 34"/>
          <p:cNvGrpSpPr/>
          <p:nvPr/>
        </p:nvGrpSpPr>
        <p:grpSpPr>
          <a:xfrm>
            <a:off x="1687679" y="3324930"/>
            <a:ext cx="1780794" cy="648545"/>
            <a:chOff x="792013" y="3121055"/>
            <a:chExt cx="1780794" cy="648545"/>
          </a:xfrm>
        </p:grpSpPr>
        <p:sp>
          <p:nvSpPr>
            <p:cNvPr id="36" name="ZoneTexte 35"/>
            <p:cNvSpPr txBox="1"/>
            <p:nvPr/>
          </p:nvSpPr>
          <p:spPr>
            <a:xfrm>
              <a:off x="792013" y="3121055"/>
              <a:ext cx="1584027" cy="369332"/>
            </a:xfrm>
            <a:prstGeom prst="rect">
              <a:avLst/>
            </a:prstGeom>
            <a:noFill/>
          </p:spPr>
          <p:txBody>
            <a:bodyPr wrap="square" rtlCol="0">
              <a:spAutoFit/>
            </a:bodyPr>
            <a:lstStyle/>
            <a:p>
              <a:r>
                <a:rPr lang="fr-FR" dirty="0" smtClean="0"/>
                <a:t>Mur-poids</a:t>
              </a:r>
              <a:endParaRPr lang="fr-FR" dirty="0"/>
            </a:p>
          </p:txBody>
        </p:sp>
        <p:cxnSp>
          <p:nvCxnSpPr>
            <p:cNvPr id="37" name="Connecteur droit avec flèche 36"/>
            <p:cNvCxnSpPr/>
            <p:nvPr/>
          </p:nvCxnSpPr>
          <p:spPr>
            <a:xfrm>
              <a:off x="1584027" y="3482855"/>
              <a:ext cx="988780" cy="28674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8" name="ZoneTexte 37"/>
          <p:cNvSpPr txBox="1"/>
          <p:nvPr/>
        </p:nvSpPr>
        <p:spPr>
          <a:xfrm>
            <a:off x="835013" y="4441468"/>
            <a:ext cx="2020999" cy="369332"/>
          </a:xfrm>
          <a:prstGeom prst="rect">
            <a:avLst/>
          </a:prstGeom>
          <a:noFill/>
        </p:spPr>
        <p:txBody>
          <a:bodyPr wrap="square" rtlCol="0">
            <a:spAutoFit/>
          </a:bodyPr>
          <a:lstStyle/>
          <a:p>
            <a:r>
              <a:rPr lang="fr-FR" dirty="0"/>
              <a:t>S</a:t>
            </a:r>
            <a:r>
              <a:rPr lang="fr-FR" dirty="0" smtClean="0"/>
              <a:t>emelle avec talon</a:t>
            </a:r>
            <a:endParaRPr lang="fr-FR" dirty="0"/>
          </a:p>
        </p:txBody>
      </p:sp>
      <p:cxnSp>
        <p:nvCxnSpPr>
          <p:cNvPr id="39" name="Connecteur droit avec flèche 38"/>
          <p:cNvCxnSpPr>
            <a:stCxn id="38" idx="2"/>
          </p:cNvCxnSpPr>
          <p:nvPr/>
        </p:nvCxnSpPr>
        <p:spPr>
          <a:xfrm>
            <a:off x="1845513" y="4810800"/>
            <a:ext cx="735358" cy="5641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V="1">
            <a:off x="3727925" y="4956603"/>
            <a:ext cx="723737" cy="81928"/>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2002917" y="6126163"/>
            <a:ext cx="4716431" cy="369332"/>
          </a:xfrm>
          <a:prstGeom prst="rect">
            <a:avLst/>
          </a:prstGeom>
          <a:noFill/>
        </p:spPr>
        <p:txBody>
          <a:bodyPr wrap="square" rtlCol="0">
            <a:spAutoFit/>
          </a:bodyPr>
          <a:lstStyle/>
          <a:p>
            <a:r>
              <a:rPr lang="fr-FR" b="1" i="1" u="sng" dirty="0" smtClean="0"/>
              <a:t>Contrefort de mur-poids</a:t>
            </a:r>
            <a:endParaRPr lang="fr-FR" b="1" i="1" u="sng" dirty="0"/>
          </a:p>
        </p:txBody>
      </p:sp>
    </p:spTree>
    <p:extLst>
      <p:ext uri="{BB962C8B-B14F-4D97-AF65-F5344CB8AC3E}">
        <p14:creationId xmlns:p14="http://schemas.microsoft.com/office/powerpoint/2010/main" xmlns="" val="1524604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p:txBody>
          <a:bodyPr/>
          <a:lstStyle/>
          <a:p>
            <a:r>
              <a:rPr lang="fr-FR" dirty="0" smtClean="0"/>
              <a:t>incluent parfois une masse supplémentaire de remblais.</a:t>
            </a:r>
            <a:endParaRPr lang="fr-FR" dirty="0"/>
          </a:p>
        </p:txBody>
      </p:sp>
      <p:pic>
        <p:nvPicPr>
          <p:cNvPr id="4" name="Image 3" descr="Capture d’écran 2016-05-26 à 12.54.17.png"/>
          <p:cNvPicPr>
            <a:picLocks noChangeAspect="1"/>
          </p:cNvPicPr>
          <p:nvPr/>
        </p:nvPicPr>
        <p:blipFill>
          <a:blip r:embed="rId2">
            <a:extLst>
              <a:ext uri="{BEBA8EAE-BF5A-486C-A8C5-ECC9F3942E4B}">
                <a14:imgProps xmlns:a14="http://schemas.microsoft.com/office/drawing/2010/main" xmlns="">
                  <a14:imgLayer r:embed="rId3">
                    <a14:imgEffect>
                      <a14:backgroundRemoval t="1810" b="98416" l="4428" r="99262"/>
                    </a14:imgEffect>
                  </a14:imgLayer>
                </a14:imgProps>
              </a:ext>
              <a:ext uri="{28A0092B-C50C-407E-A947-70E740481C1C}">
                <a14:useLocalDpi xmlns:a14="http://schemas.microsoft.com/office/drawing/2010/main" xmlns="" val="0"/>
              </a:ext>
            </a:extLst>
          </a:blip>
          <a:stretch>
            <a:fillRect/>
          </a:stretch>
        </p:blipFill>
        <p:spPr>
          <a:xfrm>
            <a:off x="1058145" y="2451761"/>
            <a:ext cx="4813679" cy="3925546"/>
          </a:xfrm>
          <a:prstGeom prst="rect">
            <a:avLst/>
          </a:prstGeom>
        </p:spPr>
      </p:pic>
      <p:grpSp>
        <p:nvGrpSpPr>
          <p:cNvPr id="14" name="Grouper 13"/>
          <p:cNvGrpSpPr/>
          <p:nvPr/>
        </p:nvGrpSpPr>
        <p:grpSpPr>
          <a:xfrm>
            <a:off x="1428223" y="3296630"/>
            <a:ext cx="1780794" cy="648545"/>
            <a:chOff x="792013" y="3121055"/>
            <a:chExt cx="1780794" cy="648545"/>
          </a:xfrm>
        </p:grpSpPr>
        <p:sp>
          <p:nvSpPr>
            <p:cNvPr id="15" name="ZoneTexte 14"/>
            <p:cNvSpPr txBox="1"/>
            <p:nvPr/>
          </p:nvSpPr>
          <p:spPr>
            <a:xfrm>
              <a:off x="792013" y="3121055"/>
              <a:ext cx="1584027" cy="369332"/>
            </a:xfrm>
            <a:prstGeom prst="rect">
              <a:avLst/>
            </a:prstGeom>
            <a:noFill/>
          </p:spPr>
          <p:txBody>
            <a:bodyPr wrap="square" rtlCol="0">
              <a:spAutoFit/>
            </a:bodyPr>
            <a:lstStyle/>
            <a:p>
              <a:r>
                <a:rPr lang="fr-FR" dirty="0" smtClean="0"/>
                <a:t>Mur-poids</a:t>
              </a:r>
              <a:endParaRPr lang="fr-FR" dirty="0"/>
            </a:p>
          </p:txBody>
        </p:sp>
        <p:cxnSp>
          <p:nvCxnSpPr>
            <p:cNvPr id="17" name="Connecteur droit avec flèche 16"/>
            <p:cNvCxnSpPr/>
            <p:nvPr/>
          </p:nvCxnSpPr>
          <p:spPr>
            <a:xfrm>
              <a:off x="1584027" y="3482855"/>
              <a:ext cx="988780" cy="28674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5" name="ZoneTexte 4"/>
          <p:cNvSpPr txBox="1"/>
          <p:nvPr/>
        </p:nvSpPr>
        <p:spPr>
          <a:xfrm>
            <a:off x="3768892" y="3986138"/>
            <a:ext cx="1215331" cy="369332"/>
          </a:xfrm>
          <a:prstGeom prst="rect">
            <a:avLst/>
          </a:prstGeom>
          <a:noFill/>
        </p:spPr>
        <p:txBody>
          <a:bodyPr wrap="square" rtlCol="0">
            <a:spAutoFit/>
          </a:bodyPr>
          <a:lstStyle/>
          <a:p>
            <a:r>
              <a:rPr lang="fr-FR" b="1" dirty="0">
                <a:solidFill>
                  <a:srgbClr val="FF0000"/>
                </a:solidFill>
              </a:rPr>
              <a:t>R</a:t>
            </a:r>
            <a:r>
              <a:rPr lang="fr-FR" b="1" dirty="0" smtClean="0">
                <a:solidFill>
                  <a:srgbClr val="FF0000"/>
                </a:solidFill>
              </a:rPr>
              <a:t>emblais</a:t>
            </a:r>
            <a:endParaRPr lang="fr-FR" b="1" dirty="0">
              <a:solidFill>
                <a:srgbClr val="FF0000"/>
              </a:solidFill>
            </a:endParaRPr>
          </a:p>
        </p:txBody>
      </p:sp>
      <p:sp>
        <p:nvSpPr>
          <p:cNvPr id="18" name="ZoneTexte 17"/>
          <p:cNvSpPr txBox="1"/>
          <p:nvPr/>
        </p:nvSpPr>
        <p:spPr>
          <a:xfrm>
            <a:off x="6228878" y="3066905"/>
            <a:ext cx="1584027" cy="369332"/>
          </a:xfrm>
          <a:prstGeom prst="rect">
            <a:avLst/>
          </a:prstGeom>
          <a:noFill/>
        </p:spPr>
        <p:txBody>
          <a:bodyPr wrap="square" rtlCol="0">
            <a:spAutoFit/>
          </a:bodyPr>
          <a:lstStyle/>
          <a:p>
            <a:r>
              <a:rPr lang="fr-FR" dirty="0" smtClean="0"/>
              <a:t>Terre soutenu</a:t>
            </a:r>
            <a:endParaRPr lang="fr-FR" dirty="0"/>
          </a:p>
        </p:txBody>
      </p:sp>
      <p:cxnSp>
        <p:nvCxnSpPr>
          <p:cNvPr id="19" name="Connecteur droit avec flèche 18"/>
          <p:cNvCxnSpPr>
            <a:stCxn id="18" idx="1"/>
          </p:cNvCxnSpPr>
          <p:nvPr/>
        </p:nvCxnSpPr>
        <p:spPr>
          <a:xfrm flipH="1" flipV="1">
            <a:off x="5475817" y="3066905"/>
            <a:ext cx="753061" cy="1846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5791906" y="5110523"/>
            <a:ext cx="2020999" cy="369332"/>
          </a:xfrm>
          <a:prstGeom prst="rect">
            <a:avLst/>
          </a:prstGeom>
          <a:noFill/>
        </p:spPr>
        <p:txBody>
          <a:bodyPr wrap="square" rtlCol="0">
            <a:spAutoFit/>
          </a:bodyPr>
          <a:lstStyle/>
          <a:p>
            <a:r>
              <a:rPr lang="fr-FR" dirty="0"/>
              <a:t>S</a:t>
            </a:r>
            <a:r>
              <a:rPr lang="fr-FR" dirty="0" smtClean="0"/>
              <a:t>emelle avec talon</a:t>
            </a:r>
            <a:endParaRPr lang="fr-FR" dirty="0"/>
          </a:p>
        </p:txBody>
      </p:sp>
      <p:cxnSp>
        <p:nvCxnSpPr>
          <p:cNvPr id="21" name="Connecteur droit avec flèche 20"/>
          <p:cNvCxnSpPr>
            <a:stCxn id="20" idx="2"/>
          </p:cNvCxnSpPr>
          <p:nvPr/>
        </p:nvCxnSpPr>
        <p:spPr>
          <a:xfrm flipH="1">
            <a:off x="4984223" y="5479855"/>
            <a:ext cx="1818183" cy="5641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2002917" y="6126163"/>
            <a:ext cx="4716431" cy="369332"/>
          </a:xfrm>
          <a:prstGeom prst="rect">
            <a:avLst/>
          </a:prstGeom>
          <a:noFill/>
        </p:spPr>
        <p:txBody>
          <a:bodyPr wrap="square" rtlCol="0">
            <a:spAutoFit/>
          </a:bodyPr>
          <a:lstStyle/>
          <a:p>
            <a:r>
              <a:rPr lang="fr-FR" b="1" i="1" u="sng" dirty="0" smtClean="0"/>
              <a:t> </a:t>
            </a:r>
            <a:r>
              <a:rPr lang="fr-FR" b="1" i="1" u="sng" dirty="0"/>
              <a:t>M</a:t>
            </a:r>
            <a:r>
              <a:rPr lang="fr-FR" b="1" i="1" u="sng" dirty="0" smtClean="0"/>
              <a:t>ur-poids</a:t>
            </a:r>
            <a:endParaRPr lang="fr-FR" b="1" i="1" u="sng" dirty="0"/>
          </a:p>
        </p:txBody>
      </p:sp>
    </p:spTree>
    <p:extLst>
      <p:ext uri="{BB962C8B-B14F-4D97-AF65-F5344CB8AC3E}">
        <p14:creationId xmlns:p14="http://schemas.microsoft.com/office/powerpoint/2010/main" xmlns="" val="2719548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rideaux</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xmlns="" val="9992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0354"/>
            <a:ext cx="8229600" cy="5035810"/>
          </a:xfrm>
        </p:spPr>
        <p:txBody>
          <a:bodyPr>
            <a:normAutofit fontScale="85000" lnSpcReduction="20000"/>
          </a:bodyPr>
          <a:lstStyle/>
          <a:p>
            <a:r>
              <a:rPr lang="fr-FR" dirty="0" smtClean="0"/>
              <a:t>Les rideaux sont des ouvrages de soutènement flexibles, constitués de parois minces en acier, béton armé ou bois. Leur stabilité est assuré par la présence d’un ancrage, de butons, et de butée des terres.</a:t>
            </a:r>
          </a:p>
          <a:p>
            <a:r>
              <a:rPr lang="fr-FR" dirty="0" smtClean="0"/>
              <a:t>On distingue:</a:t>
            </a:r>
          </a:p>
          <a:p>
            <a:endParaRPr lang="fr-FR" dirty="0"/>
          </a:p>
          <a:p>
            <a:endParaRPr lang="fr-FR" dirty="0" smtClean="0"/>
          </a:p>
          <a:p>
            <a:endParaRPr lang="fr-FR" dirty="0" smtClean="0"/>
          </a:p>
          <a:p>
            <a:endParaRPr lang="fr-FR" dirty="0" smtClean="0"/>
          </a:p>
          <a:p>
            <a:endParaRPr lang="fr-FR" dirty="0"/>
          </a:p>
          <a:p>
            <a:endParaRPr lang="fr-FR" dirty="0"/>
          </a:p>
          <a:p>
            <a:r>
              <a:rPr lang="fr-FR" dirty="0" smtClean="0">
                <a:solidFill>
                  <a:schemeClr val="bg1"/>
                </a:solidFill>
              </a:rPr>
              <a:t>Il existe plusieurs type de rideaux: </a:t>
            </a:r>
          </a:p>
          <a:p>
            <a:endParaRPr lang="fr-FR" dirty="0" smtClean="0"/>
          </a:p>
          <a:p>
            <a:endParaRPr lang="fr-FR" dirty="0"/>
          </a:p>
          <a:p>
            <a:endParaRPr lang="fr-FR" dirty="0" smtClean="0"/>
          </a:p>
          <a:p>
            <a:endParaRPr lang="fr-FR" dirty="0" smtClean="0"/>
          </a:p>
          <a:p>
            <a:endParaRPr lang="fr-FR" dirty="0"/>
          </a:p>
          <a:p>
            <a:pPr marL="0" indent="0">
              <a:buNone/>
            </a:pPr>
            <a:endParaRPr lang="fr-FR" dirty="0"/>
          </a:p>
        </p:txBody>
      </p:sp>
      <p:sp>
        <p:nvSpPr>
          <p:cNvPr id="2" name="Titre 1"/>
          <p:cNvSpPr>
            <a:spLocks noGrp="1"/>
          </p:cNvSpPr>
          <p:nvPr>
            <p:ph type="title"/>
          </p:nvPr>
        </p:nvSpPr>
        <p:spPr>
          <a:xfrm>
            <a:off x="457200" y="-7578"/>
            <a:ext cx="8229600" cy="1143000"/>
          </a:xfrm>
        </p:spPr>
        <p:txBody>
          <a:bodyPr/>
          <a:lstStyle/>
          <a:p>
            <a:r>
              <a:rPr lang="fr-FR" dirty="0" smtClean="0"/>
              <a:t>Les rideaux </a:t>
            </a:r>
            <a:endParaRPr lang="fr-FR" dirty="0"/>
          </a:p>
        </p:txBody>
      </p:sp>
      <p:grpSp>
        <p:nvGrpSpPr>
          <p:cNvPr id="70" name="Grouper 69"/>
          <p:cNvGrpSpPr/>
          <p:nvPr/>
        </p:nvGrpSpPr>
        <p:grpSpPr>
          <a:xfrm>
            <a:off x="82940" y="3084404"/>
            <a:ext cx="9192558" cy="4026404"/>
            <a:chOff x="527816" y="3979106"/>
            <a:chExt cx="9192558" cy="4026404"/>
          </a:xfrm>
        </p:grpSpPr>
        <p:grpSp>
          <p:nvGrpSpPr>
            <p:cNvPr id="17" name="Grouper 16"/>
            <p:cNvGrpSpPr/>
            <p:nvPr/>
          </p:nvGrpSpPr>
          <p:grpSpPr>
            <a:xfrm flipH="1">
              <a:off x="1241723" y="3979106"/>
              <a:ext cx="1870862" cy="1608667"/>
              <a:chOff x="776111" y="3104444"/>
              <a:chExt cx="1919111" cy="1608667"/>
            </a:xfrm>
          </p:grpSpPr>
          <p:sp>
            <p:nvSpPr>
              <p:cNvPr id="15" name="Forme libre 14"/>
              <p:cNvSpPr/>
              <p:nvPr/>
            </p:nvSpPr>
            <p:spPr>
              <a:xfrm>
                <a:off x="1636889" y="3104444"/>
                <a:ext cx="1058333" cy="437445"/>
              </a:xfrm>
              <a:custGeom>
                <a:avLst/>
                <a:gdLst>
                  <a:gd name="connsiteX0" fmla="*/ 1044222 w 1058333"/>
                  <a:gd name="connsiteY0" fmla="*/ 437445 h 437445"/>
                  <a:gd name="connsiteX1" fmla="*/ 1058333 w 1058333"/>
                  <a:gd name="connsiteY1" fmla="*/ 14112 h 437445"/>
                  <a:gd name="connsiteX2" fmla="*/ 98778 w 1058333"/>
                  <a:gd name="connsiteY2" fmla="*/ 0 h 437445"/>
                  <a:gd name="connsiteX3" fmla="*/ 0 w 1058333"/>
                  <a:gd name="connsiteY3" fmla="*/ 127000 h 437445"/>
                  <a:gd name="connsiteX4" fmla="*/ 0 w 1058333"/>
                  <a:gd name="connsiteY4" fmla="*/ 409223 h 437445"/>
                  <a:gd name="connsiteX5" fmla="*/ 1044222 w 1058333"/>
                  <a:gd name="connsiteY5" fmla="*/ 437445 h 43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333" h="437445">
                    <a:moveTo>
                      <a:pt x="1044222" y="437445"/>
                    </a:moveTo>
                    <a:lnTo>
                      <a:pt x="1058333" y="14112"/>
                    </a:lnTo>
                    <a:lnTo>
                      <a:pt x="98778" y="0"/>
                    </a:lnTo>
                    <a:lnTo>
                      <a:pt x="0" y="127000"/>
                    </a:lnTo>
                    <a:lnTo>
                      <a:pt x="0" y="409223"/>
                    </a:lnTo>
                    <a:lnTo>
                      <a:pt x="1044222" y="437445"/>
                    </a:lnTo>
                    <a:close/>
                  </a:path>
                </a:pathLst>
              </a:custGeom>
              <a:pattFill prst="pct10">
                <a:fgClr>
                  <a:srgbClr val="BD4601"/>
                </a:fgClr>
                <a:bgClr>
                  <a:schemeClr val="accent4">
                    <a:lumMod val="60000"/>
                    <a:lumOff val="40000"/>
                  </a:schemeClr>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orme libre 13"/>
              <p:cNvSpPr/>
              <p:nvPr/>
            </p:nvSpPr>
            <p:spPr>
              <a:xfrm>
                <a:off x="776111" y="3527778"/>
                <a:ext cx="1905000" cy="1185333"/>
              </a:xfrm>
              <a:custGeom>
                <a:avLst/>
                <a:gdLst>
                  <a:gd name="connsiteX0" fmla="*/ 832556 w 1905000"/>
                  <a:gd name="connsiteY0" fmla="*/ 14111 h 1199444"/>
                  <a:gd name="connsiteX1" fmla="*/ 1905000 w 1905000"/>
                  <a:gd name="connsiteY1" fmla="*/ 28222 h 1199444"/>
                  <a:gd name="connsiteX2" fmla="*/ 1905000 w 1905000"/>
                  <a:gd name="connsiteY2" fmla="*/ 1199444 h 1199444"/>
                  <a:gd name="connsiteX3" fmla="*/ 14111 w 1905000"/>
                  <a:gd name="connsiteY3" fmla="*/ 1199444 h 1199444"/>
                  <a:gd name="connsiteX4" fmla="*/ 0 w 1905000"/>
                  <a:gd name="connsiteY4" fmla="*/ 366889 h 1199444"/>
                  <a:gd name="connsiteX5" fmla="*/ 860778 w 1905000"/>
                  <a:gd name="connsiteY5" fmla="*/ 381000 h 1199444"/>
                  <a:gd name="connsiteX6" fmla="*/ 889000 w 1905000"/>
                  <a:gd name="connsiteY6" fmla="*/ 0 h 1199444"/>
                  <a:gd name="connsiteX0" fmla="*/ 832556 w 1905000"/>
                  <a:gd name="connsiteY0" fmla="*/ 0 h 1185333"/>
                  <a:gd name="connsiteX1" fmla="*/ 1905000 w 1905000"/>
                  <a:gd name="connsiteY1" fmla="*/ 14111 h 1185333"/>
                  <a:gd name="connsiteX2" fmla="*/ 1905000 w 1905000"/>
                  <a:gd name="connsiteY2" fmla="*/ 1185333 h 1185333"/>
                  <a:gd name="connsiteX3" fmla="*/ 14111 w 1905000"/>
                  <a:gd name="connsiteY3" fmla="*/ 1185333 h 1185333"/>
                  <a:gd name="connsiteX4" fmla="*/ 0 w 1905000"/>
                  <a:gd name="connsiteY4" fmla="*/ 352778 h 1185333"/>
                  <a:gd name="connsiteX5" fmla="*/ 860778 w 1905000"/>
                  <a:gd name="connsiteY5" fmla="*/ 366889 h 1185333"/>
                  <a:gd name="connsiteX0" fmla="*/ 903111 w 1905000"/>
                  <a:gd name="connsiteY0" fmla="*/ 0 h 1185333"/>
                  <a:gd name="connsiteX1" fmla="*/ 1905000 w 1905000"/>
                  <a:gd name="connsiteY1" fmla="*/ 14111 h 1185333"/>
                  <a:gd name="connsiteX2" fmla="*/ 1905000 w 1905000"/>
                  <a:gd name="connsiteY2" fmla="*/ 1185333 h 1185333"/>
                  <a:gd name="connsiteX3" fmla="*/ 14111 w 1905000"/>
                  <a:gd name="connsiteY3" fmla="*/ 1185333 h 1185333"/>
                  <a:gd name="connsiteX4" fmla="*/ 0 w 1905000"/>
                  <a:gd name="connsiteY4" fmla="*/ 352778 h 1185333"/>
                  <a:gd name="connsiteX5" fmla="*/ 860778 w 1905000"/>
                  <a:gd name="connsiteY5" fmla="*/ 366889 h 1185333"/>
                  <a:gd name="connsiteX0" fmla="*/ 860778 w 1905000"/>
                  <a:gd name="connsiteY0" fmla="*/ 0 h 1185333"/>
                  <a:gd name="connsiteX1" fmla="*/ 1905000 w 1905000"/>
                  <a:gd name="connsiteY1" fmla="*/ 14111 h 1185333"/>
                  <a:gd name="connsiteX2" fmla="*/ 1905000 w 1905000"/>
                  <a:gd name="connsiteY2" fmla="*/ 1185333 h 1185333"/>
                  <a:gd name="connsiteX3" fmla="*/ 14111 w 1905000"/>
                  <a:gd name="connsiteY3" fmla="*/ 1185333 h 1185333"/>
                  <a:gd name="connsiteX4" fmla="*/ 0 w 1905000"/>
                  <a:gd name="connsiteY4" fmla="*/ 352778 h 1185333"/>
                  <a:gd name="connsiteX5" fmla="*/ 860778 w 1905000"/>
                  <a:gd name="connsiteY5" fmla="*/ 366889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1185333">
                    <a:moveTo>
                      <a:pt x="860778" y="0"/>
                    </a:moveTo>
                    <a:lnTo>
                      <a:pt x="1905000" y="14111"/>
                    </a:lnTo>
                    <a:lnTo>
                      <a:pt x="1905000" y="1185333"/>
                    </a:lnTo>
                    <a:lnTo>
                      <a:pt x="14111" y="1185333"/>
                    </a:lnTo>
                    <a:lnTo>
                      <a:pt x="0" y="352778"/>
                    </a:lnTo>
                    <a:lnTo>
                      <a:pt x="860778" y="366889"/>
                    </a:lnTo>
                  </a:path>
                </a:pathLst>
              </a:custGeom>
              <a:pattFill prst="pct10">
                <a:fgClr>
                  <a:schemeClr val="tx1"/>
                </a:fgClr>
                <a:bgClr>
                  <a:srgbClr val="C29372"/>
                </a:bgClr>
              </a:patt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6" name="Rectangle 15"/>
              <p:cNvSpPr/>
              <p:nvPr/>
            </p:nvSpPr>
            <p:spPr>
              <a:xfrm>
                <a:off x="1538111" y="3217332"/>
                <a:ext cx="112889" cy="136588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8" name="Grouper 47"/>
            <p:cNvGrpSpPr/>
            <p:nvPr/>
          </p:nvGrpSpPr>
          <p:grpSpPr>
            <a:xfrm>
              <a:off x="5187244" y="4028676"/>
              <a:ext cx="2455334" cy="1554979"/>
              <a:chOff x="5263444" y="3002910"/>
              <a:chExt cx="2455334" cy="1554979"/>
            </a:xfrm>
          </p:grpSpPr>
          <p:sp>
            <p:nvSpPr>
              <p:cNvPr id="18" name="Forme libre 17"/>
              <p:cNvSpPr/>
              <p:nvPr/>
            </p:nvSpPr>
            <p:spPr>
              <a:xfrm>
                <a:off x="5263444" y="3005667"/>
                <a:ext cx="2455334" cy="1552222"/>
              </a:xfrm>
              <a:custGeom>
                <a:avLst/>
                <a:gdLst>
                  <a:gd name="connsiteX0" fmla="*/ 860778 w 2455334"/>
                  <a:gd name="connsiteY0" fmla="*/ 1016000 h 1566333"/>
                  <a:gd name="connsiteX1" fmla="*/ 0 w 2455334"/>
                  <a:gd name="connsiteY1" fmla="*/ 1001888 h 1566333"/>
                  <a:gd name="connsiteX2" fmla="*/ 0 w 2455334"/>
                  <a:gd name="connsiteY2" fmla="*/ 1566333 h 1566333"/>
                  <a:gd name="connsiteX3" fmla="*/ 2455334 w 2455334"/>
                  <a:gd name="connsiteY3" fmla="*/ 1566333 h 1566333"/>
                  <a:gd name="connsiteX4" fmla="*/ 2455334 w 2455334"/>
                  <a:gd name="connsiteY4" fmla="*/ 14111 h 1566333"/>
                  <a:gd name="connsiteX5" fmla="*/ 804334 w 2455334"/>
                  <a:gd name="connsiteY5" fmla="*/ 0 h 1566333"/>
                  <a:gd name="connsiteX6" fmla="*/ 860778 w 2455334"/>
                  <a:gd name="connsiteY6" fmla="*/ 1016000 h 1566333"/>
                  <a:gd name="connsiteX0" fmla="*/ 832556 w 2455334"/>
                  <a:gd name="connsiteY0" fmla="*/ 1016000 h 1566333"/>
                  <a:gd name="connsiteX1" fmla="*/ 0 w 2455334"/>
                  <a:gd name="connsiteY1" fmla="*/ 1001888 h 1566333"/>
                  <a:gd name="connsiteX2" fmla="*/ 0 w 2455334"/>
                  <a:gd name="connsiteY2" fmla="*/ 1566333 h 1566333"/>
                  <a:gd name="connsiteX3" fmla="*/ 2455334 w 2455334"/>
                  <a:gd name="connsiteY3" fmla="*/ 1566333 h 1566333"/>
                  <a:gd name="connsiteX4" fmla="*/ 2455334 w 2455334"/>
                  <a:gd name="connsiteY4" fmla="*/ 14111 h 1566333"/>
                  <a:gd name="connsiteX5" fmla="*/ 804334 w 2455334"/>
                  <a:gd name="connsiteY5" fmla="*/ 0 h 1566333"/>
                  <a:gd name="connsiteX6" fmla="*/ 832556 w 2455334"/>
                  <a:gd name="connsiteY6" fmla="*/ 1016000 h 1566333"/>
                  <a:gd name="connsiteX0" fmla="*/ 832556 w 2455334"/>
                  <a:gd name="connsiteY0" fmla="*/ 1016000 h 1566333"/>
                  <a:gd name="connsiteX1" fmla="*/ 0 w 2455334"/>
                  <a:gd name="connsiteY1" fmla="*/ 1001888 h 1566333"/>
                  <a:gd name="connsiteX2" fmla="*/ 0 w 2455334"/>
                  <a:gd name="connsiteY2" fmla="*/ 1566333 h 1566333"/>
                  <a:gd name="connsiteX3" fmla="*/ 2455334 w 2455334"/>
                  <a:gd name="connsiteY3" fmla="*/ 1566333 h 1566333"/>
                  <a:gd name="connsiteX4" fmla="*/ 2455334 w 2455334"/>
                  <a:gd name="connsiteY4" fmla="*/ 14111 h 1566333"/>
                  <a:gd name="connsiteX5" fmla="*/ 804334 w 2455334"/>
                  <a:gd name="connsiteY5" fmla="*/ 0 h 1566333"/>
                  <a:gd name="connsiteX6" fmla="*/ 832556 w 2455334"/>
                  <a:gd name="connsiteY6" fmla="*/ 1016000 h 1566333"/>
                  <a:gd name="connsiteX0" fmla="*/ 832556 w 2455334"/>
                  <a:gd name="connsiteY0" fmla="*/ 1030111 h 1580444"/>
                  <a:gd name="connsiteX1" fmla="*/ 0 w 2455334"/>
                  <a:gd name="connsiteY1" fmla="*/ 1015999 h 1580444"/>
                  <a:gd name="connsiteX2" fmla="*/ 0 w 2455334"/>
                  <a:gd name="connsiteY2" fmla="*/ 1580444 h 1580444"/>
                  <a:gd name="connsiteX3" fmla="*/ 2455334 w 2455334"/>
                  <a:gd name="connsiteY3" fmla="*/ 1580444 h 1580444"/>
                  <a:gd name="connsiteX4" fmla="*/ 2455334 w 2455334"/>
                  <a:gd name="connsiteY4" fmla="*/ 28222 h 1580444"/>
                  <a:gd name="connsiteX5" fmla="*/ 860778 w 2455334"/>
                  <a:gd name="connsiteY5" fmla="*/ 0 h 1580444"/>
                  <a:gd name="connsiteX6" fmla="*/ 832556 w 2455334"/>
                  <a:gd name="connsiteY6" fmla="*/ 1030111 h 1580444"/>
                  <a:gd name="connsiteX0" fmla="*/ 832556 w 2455334"/>
                  <a:gd name="connsiteY0" fmla="*/ 1001889 h 1552222"/>
                  <a:gd name="connsiteX1" fmla="*/ 0 w 2455334"/>
                  <a:gd name="connsiteY1" fmla="*/ 987777 h 1552222"/>
                  <a:gd name="connsiteX2" fmla="*/ 0 w 2455334"/>
                  <a:gd name="connsiteY2" fmla="*/ 1552222 h 1552222"/>
                  <a:gd name="connsiteX3" fmla="*/ 2455334 w 2455334"/>
                  <a:gd name="connsiteY3" fmla="*/ 1552222 h 1552222"/>
                  <a:gd name="connsiteX4" fmla="*/ 2455334 w 2455334"/>
                  <a:gd name="connsiteY4" fmla="*/ 0 h 1552222"/>
                  <a:gd name="connsiteX5" fmla="*/ 832556 w 2455334"/>
                  <a:gd name="connsiteY5" fmla="*/ 14112 h 1552222"/>
                  <a:gd name="connsiteX6" fmla="*/ 832556 w 2455334"/>
                  <a:gd name="connsiteY6" fmla="*/ 1001889 h 15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334" h="1552222">
                    <a:moveTo>
                      <a:pt x="832556" y="1001889"/>
                    </a:moveTo>
                    <a:lnTo>
                      <a:pt x="0" y="987777"/>
                    </a:lnTo>
                    <a:lnTo>
                      <a:pt x="0" y="1552222"/>
                    </a:lnTo>
                    <a:lnTo>
                      <a:pt x="2455334" y="1552222"/>
                    </a:lnTo>
                    <a:lnTo>
                      <a:pt x="2455334" y="0"/>
                    </a:lnTo>
                    <a:lnTo>
                      <a:pt x="832556" y="14112"/>
                    </a:lnTo>
                    <a:cubicBezTo>
                      <a:pt x="841963" y="352779"/>
                      <a:pt x="879593" y="649111"/>
                      <a:pt x="832556" y="1001889"/>
                    </a:cubicBezTo>
                    <a:close/>
                  </a:path>
                </a:pathLst>
              </a:custGeom>
              <a:pattFill prst="pct5">
                <a:fgClr>
                  <a:schemeClr val="tx1"/>
                </a:fgClr>
                <a:bgClr>
                  <a:srgbClr val="C29372"/>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6022622" y="3002910"/>
                <a:ext cx="112889" cy="136588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6135511" y="3104444"/>
                <a:ext cx="1583267" cy="747889"/>
              </a:xfrm>
              <a:prstGeom prst="line">
                <a:avLst/>
              </a:prstGeom>
            </p:spPr>
            <p:style>
              <a:lnRef idx="3">
                <a:schemeClr val="dk1"/>
              </a:lnRef>
              <a:fillRef idx="0">
                <a:schemeClr val="dk1"/>
              </a:fillRef>
              <a:effectRef idx="2">
                <a:schemeClr val="dk1"/>
              </a:effectRef>
              <a:fontRef idx="minor">
                <a:schemeClr val="tx1"/>
              </a:fontRef>
            </p:style>
          </p:cxnSp>
          <p:cxnSp>
            <p:nvCxnSpPr>
              <p:cNvPr id="22" name="Connecteur droit 21"/>
              <p:cNvCxnSpPr/>
              <p:nvPr/>
            </p:nvCxnSpPr>
            <p:spPr>
              <a:xfrm>
                <a:off x="6118579" y="3821284"/>
                <a:ext cx="1447760" cy="547515"/>
              </a:xfrm>
              <a:prstGeom prst="line">
                <a:avLst/>
              </a:prstGeom>
            </p:spPr>
            <p:style>
              <a:lnRef idx="3">
                <a:schemeClr val="dk1"/>
              </a:lnRef>
              <a:fillRef idx="0">
                <a:schemeClr val="dk1"/>
              </a:fillRef>
              <a:effectRef idx="2">
                <a:schemeClr val="dk1"/>
              </a:effectRef>
              <a:fontRef idx="minor">
                <a:schemeClr val="tx1"/>
              </a:fontRef>
            </p:style>
          </p:cxnSp>
          <p:cxnSp>
            <p:nvCxnSpPr>
              <p:cNvPr id="25" name="Connecteur droit 24"/>
              <p:cNvCxnSpPr/>
              <p:nvPr/>
            </p:nvCxnSpPr>
            <p:spPr>
              <a:xfrm>
                <a:off x="6900333" y="3457222"/>
                <a:ext cx="818445" cy="39228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6784624" y="4064000"/>
                <a:ext cx="818445" cy="32173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263444" y="3316109"/>
                <a:ext cx="759177" cy="684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5263444" y="3217332"/>
                <a:ext cx="759178" cy="127001"/>
              </a:xfrm>
              <a:prstGeom prst="rect">
                <a:avLst/>
              </a:prstGeom>
              <a:pattFill prst="narHorz">
                <a:fgClr>
                  <a:schemeClr val="tx1"/>
                </a:fgClr>
                <a:bgClr>
                  <a:schemeClr val="tx2">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2" name="Connecteur droit 41"/>
              <p:cNvCxnSpPr/>
              <p:nvPr/>
            </p:nvCxnSpPr>
            <p:spPr>
              <a:xfrm>
                <a:off x="6022622" y="3231443"/>
                <a:ext cx="1696156" cy="0"/>
              </a:xfrm>
              <a:prstGeom prst="line">
                <a:avLst/>
              </a:prstGeom>
              <a:ln w="9525" cmpd="sng"/>
            </p:spPr>
            <p:style>
              <a:lnRef idx="2">
                <a:schemeClr val="accent1"/>
              </a:lnRef>
              <a:fillRef idx="0">
                <a:schemeClr val="accent1"/>
              </a:fillRef>
              <a:effectRef idx="1">
                <a:schemeClr val="accent1"/>
              </a:effectRef>
              <a:fontRef idx="minor">
                <a:schemeClr val="tx1"/>
              </a:fontRef>
            </p:style>
          </p:cxnSp>
        </p:grpSp>
        <p:sp>
          <p:nvSpPr>
            <p:cNvPr id="50" name="ZoneTexte 49"/>
            <p:cNvSpPr txBox="1"/>
            <p:nvPr/>
          </p:nvSpPr>
          <p:spPr>
            <a:xfrm>
              <a:off x="527816" y="5702370"/>
              <a:ext cx="4870063" cy="1754327"/>
            </a:xfrm>
            <a:prstGeom prst="rect">
              <a:avLst/>
            </a:prstGeom>
            <a:noFill/>
          </p:spPr>
          <p:txBody>
            <a:bodyPr wrap="square" rtlCol="0">
              <a:spAutoFit/>
            </a:bodyPr>
            <a:lstStyle/>
            <a:p>
              <a:r>
                <a:rPr lang="fr-FR" b="1" i="1" u="sng" dirty="0" smtClean="0"/>
                <a:t>Les rideaux simplement encastré :</a:t>
              </a:r>
            </a:p>
            <a:p>
              <a:pPr marL="285750" indent="-285750">
                <a:buFontTx/>
                <a:buChar char="-"/>
              </a:pPr>
              <a:r>
                <a:rPr lang="fr-FR" dirty="0" smtClean="0"/>
                <a:t>sont utilisés pour les cas de faible hauteur, </a:t>
              </a:r>
              <a:endParaRPr lang="fr-FR" dirty="0"/>
            </a:p>
            <a:p>
              <a:pPr marL="285750" indent="-285750">
                <a:buFontTx/>
                <a:buChar char="-"/>
              </a:pPr>
              <a:r>
                <a:rPr lang="fr-FR" dirty="0" smtClean="0"/>
                <a:t>sont partiellement fichées dans le sol,</a:t>
              </a:r>
            </a:p>
            <a:p>
              <a:pPr marL="285750" indent="-285750">
                <a:buFontTx/>
                <a:buChar char="-"/>
              </a:pPr>
              <a:r>
                <a:rPr lang="fr-FR" dirty="0" smtClean="0"/>
                <a:t>sont pourvus en tête d’une poutre de couronnement en béton armé qui rigidifie l’ensemble et améliore son aspect.</a:t>
              </a:r>
              <a:endParaRPr lang="fr-FR" dirty="0"/>
            </a:p>
          </p:txBody>
        </p:sp>
        <p:sp>
          <p:nvSpPr>
            <p:cNvPr id="51" name="ZoneTexte 50"/>
            <p:cNvSpPr txBox="1"/>
            <p:nvPr/>
          </p:nvSpPr>
          <p:spPr>
            <a:xfrm>
              <a:off x="5111099" y="5697186"/>
              <a:ext cx="4609275" cy="2308324"/>
            </a:xfrm>
            <a:prstGeom prst="rect">
              <a:avLst/>
            </a:prstGeom>
            <a:noFill/>
          </p:spPr>
          <p:txBody>
            <a:bodyPr wrap="square" rtlCol="0">
              <a:spAutoFit/>
            </a:bodyPr>
            <a:lstStyle/>
            <a:p>
              <a:r>
                <a:rPr lang="fr-FR" b="1" i="1" u="sng" dirty="0" smtClean="0"/>
                <a:t>Les rideaux ancrés ou </a:t>
              </a:r>
              <a:r>
                <a:rPr lang="fr-FR" b="1" i="1" u="sng" dirty="0" err="1" smtClean="0"/>
                <a:t>butonés</a:t>
              </a:r>
              <a:r>
                <a:rPr lang="fr-FR" b="1" i="1" u="sng" dirty="0" smtClean="0"/>
                <a:t>:</a:t>
              </a:r>
            </a:p>
            <a:p>
              <a:pPr marL="285750" indent="-285750">
                <a:buFontTx/>
                <a:buChar char="-"/>
              </a:pPr>
              <a:r>
                <a:rPr lang="fr-FR" dirty="0" smtClean="0"/>
                <a:t>sont utilisés pour des hauteurs moyennes à fortes,</a:t>
              </a:r>
            </a:p>
            <a:p>
              <a:pPr marL="285750" indent="-285750">
                <a:buFontTx/>
                <a:buChar char="-"/>
              </a:pPr>
              <a:r>
                <a:rPr lang="fr-FR" dirty="0" smtClean="0"/>
                <a:t>sont totalement fichées dans le sol</a:t>
              </a:r>
            </a:p>
            <a:p>
              <a:pPr marL="285750" indent="-285750">
                <a:buFontTx/>
                <a:buChar char="-"/>
              </a:pPr>
              <a:r>
                <a:rPr lang="fr-FR" dirty="0" smtClean="0"/>
                <a:t>sont utilisés pour limiter les déplacements l’ouvrage, ils comprennent un ou plusieurs niveaux d’appuis : les tirants.</a:t>
              </a:r>
            </a:p>
            <a:p>
              <a:endParaRPr lang="fr-FR" dirty="0"/>
            </a:p>
          </p:txBody>
        </p:sp>
        <p:sp>
          <p:nvSpPr>
            <p:cNvPr id="52" name="ZoneTexte 51"/>
            <p:cNvSpPr txBox="1"/>
            <p:nvPr/>
          </p:nvSpPr>
          <p:spPr>
            <a:xfrm>
              <a:off x="3270030" y="4000767"/>
              <a:ext cx="1461128" cy="369332"/>
            </a:xfrm>
            <a:prstGeom prst="rect">
              <a:avLst/>
            </a:prstGeom>
            <a:noFill/>
          </p:spPr>
          <p:txBody>
            <a:bodyPr wrap="square" rtlCol="0">
              <a:spAutoFit/>
            </a:bodyPr>
            <a:lstStyle/>
            <a:p>
              <a:pPr algn="ctr"/>
              <a:r>
                <a:rPr lang="fr-FR" dirty="0" smtClean="0"/>
                <a:t>Rideau</a:t>
              </a:r>
              <a:endParaRPr lang="fr-FR" dirty="0"/>
            </a:p>
          </p:txBody>
        </p:sp>
        <p:cxnSp>
          <p:nvCxnSpPr>
            <p:cNvPr id="54" name="Connecteur droit avec flèche 53"/>
            <p:cNvCxnSpPr>
              <a:stCxn id="52" idx="2"/>
              <a:endCxn id="19" idx="1"/>
            </p:cNvCxnSpPr>
            <p:nvPr/>
          </p:nvCxnSpPr>
          <p:spPr>
            <a:xfrm>
              <a:off x="4000594" y="4370099"/>
              <a:ext cx="1945828" cy="34152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a:stCxn id="52" idx="2"/>
            </p:cNvCxnSpPr>
            <p:nvPr/>
          </p:nvCxnSpPr>
          <p:spPr>
            <a:xfrm flipH="1">
              <a:off x="2369743" y="4370099"/>
              <a:ext cx="1630851" cy="3415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7" name="ZoneTexte 56"/>
            <p:cNvSpPr txBox="1"/>
            <p:nvPr/>
          </p:nvSpPr>
          <p:spPr>
            <a:xfrm>
              <a:off x="1269561" y="4782872"/>
              <a:ext cx="990131" cy="523220"/>
            </a:xfrm>
            <a:prstGeom prst="rect">
              <a:avLst/>
            </a:prstGeom>
            <a:noFill/>
          </p:spPr>
          <p:txBody>
            <a:bodyPr wrap="square" rtlCol="0">
              <a:spAutoFit/>
            </a:bodyPr>
            <a:lstStyle/>
            <a:p>
              <a:r>
                <a:rPr lang="fr-FR" sz="1400" b="1" dirty="0" smtClean="0"/>
                <a:t>Terre </a:t>
              </a:r>
            </a:p>
            <a:p>
              <a:r>
                <a:rPr lang="fr-FR" sz="1400" b="1" dirty="0" smtClean="0"/>
                <a:t>soutenue</a:t>
              </a:r>
              <a:endParaRPr lang="fr-FR" sz="1400" b="1" dirty="0"/>
            </a:p>
          </p:txBody>
        </p:sp>
        <p:sp>
          <p:nvSpPr>
            <p:cNvPr id="58" name="ZoneTexte 57"/>
            <p:cNvSpPr txBox="1"/>
            <p:nvPr/>
          </p:nvSpPr>
          <p:spPr>
            <a:xfrm>
              <a:off x="6103269" y="5275878"/>
              <a:ext cx="1723947" cy="307777"/>
            </a:xfrm>
            <a:prstGeom prst="rect">
              <a:avLst/>
            </a:prstGeom>
            <a:noFill/>
          </p:spPr>
          <p:txBody>
            <a:bodyPr wrap="square" rtlCol="0">
              <a:spAutoFit/>
            </a:bodyPr>
            <a:lstStyle/>
            <a:p>
              <a:r>
                <a:rPr lang="fr-FR" sz="1400" b="1" dirty="0" smtClean="0"/>
                <a:t>Terre soutenue</a:t>
              </a:r>
              <a:endParaRPr lang="fr-FR" sz="1400" b="1" dirty="0"/>
            </a:p>
          </p:txBody>
        </p:sp>
        <p:sp>
          <p:nvSpPr>
            <p:cNvPr id="59" name="ZoneTexte 58"/>
            <p:cNvSpPr txBox="1"/>
            <p:nvPr/>
          </p:nvSpPr>
          <p:spPr>
            <a:xfrm>
              <a:off x="1269561" y="4056898"/>
              <a:ext cx="990131" cy="307777"/>
            </a:xfrm>
            <a:prstGeom prst="rect">
              <a:avLst/>
            </a:prstGeom>
            <a:noFill/>
          </p:spPr>
          <p:txBody>
            <a:bodyPr wrap="square" rtlCol="0">
              <a:spAutoFit/>
            </a:bodyPr>
            <a:lstStyle/>
            <a:p>
              <a:r>
                <a:rPr lang="fr-FR" sz="1400" b="1" dirty="0" smtClean="0"/>
                <a:t>Remblais</a:t>
              </a:r>
              <a:endParaRPr lang="fr-FR" sz="1400" b="1" dirty="0"/>
            </a:p>
          </p:txBody>
        </p:sp>
        <p:sp>
          <p:nvSpPr>
            <p:cNvPr id="60" name="ZoneTexte 59"/>
            <p:cNvSpPr txBox="1"/>
            <p:nvPr/>
          </p:nvSpPr>
          <p:spPr>
            <a:xfrm>
              <a:off x="8242897" y="4049661"/>
              <a:ext cx="859584" cy="369332"/>
            </a:xfrm>
            <a:prstGeom prst="rect">
              <a:avLst/>
            </a:prstGeom>
            <a:noFill/>
          </p:spPr>
          <p:txBody>
            <a:bodyPr wrap="square" rtlCol="0">
              <a:spAutoFit/>
            </a:bodyPr>
            <a:lstStyle/>
            <a:p>
              <a:r>
                <a:rPr lang="fr-FR" dirty="0" smtClean="0"/>
                <a:t>tirants </a:t>
              </a:r>
              <a:endParaRPr lang="fr-FR" dirty="0"/>
            </a:p>
          </p:txBody>
        </p:sp>
        <p:cxnSp>
          <p:nvCxnSpPr>
            <p:cNvPr id="62" name="Connecteur droit avec flèche 61"/>
            <p:cNvCxnSpPr>
              <a:stCxn id="60" idx="1"/>
            </p:cNvCxnSpPr>
            <p:nvPr/>
          </p:nvCxnSpPr>
          <p:spPr>
            <a:xfrm flipH="1">
              <a:off x="7490140" y="4234327"/>
              <a:ext cx="752757" cy="54854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a:stCxn id="60" idx="1"/>
            </p:cNvCxnSpPr>
            <p:nvPr/>
          </p:nvCxnSpPr>
          <p:spPr>
            <a:xfrm flipH="1">
              <a:off x="7490140" y="4234327"/>
              <a:ext cx="752757" cy="11602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8" name="ZoneTexte 67"/>
            <p:cNvSpPr txBox="1"/>
            <p:nvPr/>
          </p:nvSpPr>
          <p:spPr>
            <a:xfrm>
              <a:off x="5328354" y="4341875"/>
              <a:ext cx="589845" cy="307777"/>
            </a:xfrm>
            <a:prstGeom prst="rect">
              <a:avLst/>
            </a:prstGeom>
            <a:noFill/>
          </p:spPr>
          <p:txBody>
            <a:bodyPr wrap="square" rtlCol="0">
              <a:spAutoFit/>
            </a:bodyPr>
            <a:lstStyle/>
            <a:p>
              <a:r>
                <a:rPr lang="fr-FR" sz="1400" b="1" dirty="0" smtClean="0"/>
                <a:t>eau</a:t>
              </a:r>
              <a:endParaRPr lang="fr-FR" sz="1400" b="1" dirty="0"/>
            </a:p>
          </p:txBody>
        </p:sp>
      </p:grpSp>
    </p:spTree>
    <p:extLst>
      <p:ext uri="{BB962C8B-B14F-4D97-AF65-F5344CB8AC3E}">
        <p14:creationId xmlns:p14="http://schemas.microsoft.com/office/powerpoint/2010/main" xmlns="" val="35758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rideaux – palplanche</a:t>
            </a:r>
            <a:endParaRPr lang="fr-FR" dirty="0"/>
          </a:p>
        </p:txBody>
      </p:sp>
      <p:sp>
        <p:nvSpPr>
          <p:cNvPr id="3" name="Espace réservé du contenu 2"/>
          <p:cNvSpPr>
            <a:spLocks noGrp="1"/>
          </p:cNvSpPr>
          <p:nvPr>
            <p:ph idx="1"/>
          </p:nvPr>
        </p:nvSpPr>
        <p:spPr/>
        <p:txBody>
          <a:bodyPr>
            <a:normAutofit/>
          </a:bodyPr>
          <a:lstStyle/>
          <a:p>
            <a:r>
              <a:rPr lang="fr-FR" dirty="0" smtClean="0"/>
              <a:t>Les palplanches :</a:t>
            </a:r>
          </a:p>
          <a:p>
            <a:pPr>
              <a:buFontTx/>
              <a:buChar char="-"/>
            </a:pPr>
            <a:r>
              <a:rPr lang="fr-FR" dirty="0" smtClean="0"/>
              <a:t>sont </a:t>
            </a:r>
            <a:r>
              <a:rPr lang="fr-FR" dirty="0"/>
              <a:t>des </a:t>
            </a:r>
            <a:r>
              <a:rPr lang="fr-FR" dirty="0" smtClean="0"/>
              <a:t>pièces, </a:t>
            </a:r>
            <a:r>
              <a:rPr lang="fr-FR" dirty="0"/>
              <a:t>le plus souvent </a:t>
            </a:r>
            <a:r>
              <a:rPr lang="fr-FR" dirty="0" smtClean="0"/>
              <a:t>métalliques, </a:t>
            </a:r>
            <a:r>
              <a:rPr lang="fr-FR" dirty="0"/>
              <a:t>à section </a:t>
            </a:r>
            <a:r>
              <a:rPr lang="fr-FR" dirty="0" smtClean="0"/>
              <a:t>mince, qui juxtaposées forment un rideau.    </a:t>
            </a:r>
          </a:p>
        </p:txBody>
      </p:sp>
      <p:pic>
        <p:nvPicPr>
          <p:cNvPr id="13" name="Image 12" descr="10779111paplanches-cle7174dd-gif.gif"/>
          <p:cNvPicPr>
            <a:picLocks noChangeAspect="1"/>
          </p:cNvPicPr>
          <p:nvPr/>
        </p:nvPicPr>
        <p:blipFill rotWithShape="1">
          <a:blip r:embed="rId2">
            <a:extLst>
              <a:ext uri="{28A0092B-C50C-407E-A947-70E740481C1C}">
                <a14:useLocalDpi xmlns:a14="http://schemas.microsoft.com/office/drawing/2010/main" xmlns="" val="0"/>
              </a:ext>
            </a:extLst>
          </a:blip>
          <a:srcRect l="2942" t="7654" r="5587"/>
          <a:stretch/>
        </p:blipFill>
        <p:spPr>
          <a:xfrm>
            <a:off x="178649" y="5158731"/>
            <a:ext cx="2316908" cy="13157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 13"/>
          <p:cNvPicPr>
            <a:picLocks noChangeAspect="1"/>
          </p:cNvPicPr>
          <p:nvPr/>
        </p:nvPicPr>
        <p:blipFill>
          <a:blip r:embed="rId3">
            <a:extLst>
              <a:ext uri="{BEBA8EAE-BF5A-486C-A8C5-ECC9F3942E4B}">
                <a14:imgProps xmlns:a14="http://schemas.microsoft.com/office/drawing/2010/main" xmlns="">
                  <a14:imgLayer r:embed="rId4">
                    <a14:imgEffect>
                      <a14:backgroundRemoval t="0" b="100000" l="5281" r="100000">
                        <a14:foregroundMark x1="30363" y1="5730" x2="30363" y2="5730"/>
                        <a14:foregroundMark x1="60561" y1="62107" x2="60561" y2="62107"/>
                        <a14:foregroundMark x1="57591" y1="63401" x2="57591" y2="63401"/>
                        <a14:foregroundMark x1="56271" y1="61183" x2="56271" y2="61183"/>
                        <a14:foregroundMark x1="59736" y1="63216" x2="60066" y2="63216"/>
                        <a14:foregroundMark x1="63366" y1="63771" x2="63366" y2="63771"/>
                        <a14:foregroundMark x1="65017" y1="65065" x2="65017" y2="65065"/>
                        <a14:foregroundMark x1="66667" y1="65619" x2="66667" y2="65619"/>
                        <a14:foregroundMark x1="68812" y1="65619" x2="68812" y2="65619"/>
                        <a14:foregroundMark x1="72772" y1="67098" x2="72607" y2="67098"/>
                        <a14:foregroundMark x1="67657" y1="63401" x2="67657" y2="63401"/>
                        <a14:foregroundMark x1="65842" y1="63031" x2="65842" y2="63031"/>
                        <a14:foregroundMark x1="61221" y1="61738" x2="61221" y2="61738"/>
                        <a14:foregroundMark x1="58086" y1="61183" x2="58086" y2="61183"/>
                        <a14:foregroundMark x1="55116" y1="62477" x2="55116" y2="62477"/>
                        <a14:foregroundMark x1="70957" y1="63586" x2="70957" y2="63586"/>
                        <a14:foregroundMark x1="74752" y1="65619" x2="74752" y2="65619"/>
                        <a14:foregroundMark x1="23927" y1="6285" x2="23927" y2="6285"/>
                        <a14:foregroundMark x1="25083" y1="6839" x2="25083" y2="6839"/>
                        <a14:foregroundMark x1="26568" y1="5915" x2="26568" y2="5915"/>
                        <a14:foregroundMark x1="26898" y1="5176" x2="26898" y2="5176"/>
                        <a14:foregroundMark x1="27228" y1="6285" x2="27228" y2="6285"/>
                        <a14:foregroundMark x1="29373" y1="4806" x2="29373" y2="4806"/>
                        <a14:foregroundMark x1="32508" y1="7024" x2="32508" y2="7024"/>
                        <a14:foregroundMark x1="33993" y1="6100" x2="33993" y2="6100"/>
                        <a14:foregroundMark x1="35149" y1="5545" x2="35149" y2="5545"/>
                        <a14:foregroundMark x1="36139" y1="6100" x2="36139" y2="6100"/>
                        <a14:foregroundMark x1="37129" y1="5730" x2="37129" y2="5730"/>
                        <a14:foregroundMark x1="35974" y1="6839" x2="35974" y2="6839"/>
                        <a14:foregroundMark x1="23102" y1="6654" x2="23102" y2="6654"/>
                        <a14:foregroundMark x1="25248" y1="5730" x2="25248" y2="5730"/>
                        <a14:foregroundMark x1="69802" y1="86322" x2="69802" y2="86322"/>
                        <a14:foregroundMark x1="67492" y1="84288" x2="67492" y2="84288"/>
                        <a14:foregroundMark x1="83003" y1="90758" x2="83003" y2="90758"/>
                        <a14:foregroundMark x1="91749" y1="92976" x2="91749" y2="92976"/>
                        <a14:foregroundMark x1="87294" y1="91497" x2="87294" y2="91497"/>
                        <a14:foregroundMark x1="81518" y1="88540" x2="81518" y2="88540"/>
                        <a14:foregroundMark x1="79538" y1="88909" x2="79538" y2="88909"/>
                        <a14:foregroundMark x1="73432" y1="87616" x2="73432" y2="87616"/>
                        <a14:foregroundMark x1="74422" y1="86137" x2="74422" y2="86137"/>
                        <a14:foregroundMark x1="71122" y1="83919" x2="71122" y2="83919"/>
                        <a14:foregroundMark x1="67327" y1="86322" x2="67327" y2="86322"/>
                        <a14:foregroundMark x1="75908" y1="86322" x2="75908" y2="86322"/>
                        <a14:foregroundMark x1="75248" y1="88725" x2="75248" y2="88725"/>
                        <a14:foregroundMark x1="77393" y1="89649" x2="77393" y2="89649"/>
                        <a14:foregroundMark x1="80528" y1="91128" x2="80528" y2="91128"/>
                        <a14:foregroundMark x1="83168" y1="88909" x2="83168" y2="88909"/>
                        <a14:foregroundMark x1="86139" y1="89649" x2="86139" y2="89649"/>
                        <a14:foregroundMark x1="84983" y1="92791" x2="84983" y2="92791"/>
                        <a14:foregroundMark x1="61056" y1="64880" x2="61056" y2="64880"/>
                        <a14:foregroundMark x1="70792" y1="67283" x2="70792" y2="67283"/>
                        <a14:foregroundMark x1="23102" y1="7579" x2="23102" y2="7579"/>
                        <a14:foregroundMark x1="30858" y1="6654" x2="30858" y2="6654"/>
                        <a14:foregroundMark x1="44389" y1="14233" x2="44389" y2="14233"/>
                        <a14:foregroundMark x1="34488" y1="9427" x2="34488" y2="9427"/>
                        <a14:foregroundMark x1="39109" y1="12384" x2="39109" y2="12384"/>
                        <a14:foregroundMark x1="50990" y1="17745" x2="50990" y2="17745"/>
                        <a14:foregroundMark x1="47690" y1="15896" x2="47690" y2="15896"/>
                      </a14:backgroundRemoval>
                    </a14:imgEffect>
                    <a14:imgEffect>
                      <a14:sharpenSoften amount="50000"/>
                    </a14:imgEffect>
                  </a14:imgLayer>
                </a14:imgProps>
              </a:ext>
            </a:extLst>
          </a:blip>
          <a:stretch>
            <a:fillRect/>
          </a:stretch>
        </p:blipFill>
        <p:spPr>
          <a:xfrm>
            <a:off x="4854223" y="3028348"/>
            <a:ext cx="4289777" cy="3829652"/>
          </a:xfrm>
          <a:prstGeom prst="rect">
            <a:avLst/>
          </a:prstGeom>
        </p:spPr>
      </p:pic>
      <p:pic>
        <p:nvPicPr>
          <p:cNvPr id="15" name="Image 14" descr="HUfill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87118" y="3725333"/>
            <a:ext cx="2776719" cy="1245857"/>
          </a:xfrm>
          <a:prstGeom prst="rect">
            <a:avLst/>
          </a:prstGeom>
        </p:spPr>
      </p:pic>
      <p:cxnSp>
        <p:nvCxnSpPr>
          <p:cNvPr id="17" name="Connecteur droit avec flèche 16"/>
          <p:cNvCxnSpPr/>
          <p:nvPr/>
        </p:nvCxnSpPr>
        <p:spPr>
          <a:xfrm flipV="1">
            <a:off x="2300111" y="4971190"/>
            <a:ext cx="635000" cy="845411"/>
          </a:xfrm>
          <a:prstGeom prst="straightConnector1">
            <a:avLst/>
          </a:prstGeom>
          <a:ln w="76200" cmpd="sng">
            <a:solidFill>
              <a:srgbClr val="3366FF"/>
            </a:solidFill>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flipV="1">
            <a:off x="5163837" y="3998258"/>
            <a:ext cx="734607" cy="1"/>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2582333" y="5447268"/>
            <a:ext cx="451555" cy="369332"/>
          </a:xfrm>
          <a:prstGeom prst="rect">
            <a:avLst/>
          </a:prstGeom>
          <a:noFill/>
        </p:spPr>
        <p:txBody>
          <a:bodyPr wrap="square" rtlCol="0">
            <a:spAutoFit/>
          </a:bodyPr>
          <a:lstStyle/>
          <a:p>
            <a:r>
              <a:rPr lang="fr-FR" dirty="0" smtClean="0">
                <a:solidFill>
                  <a:srgbClr val="0000FF"/>
                </a:solidFill>
              </a:rPr>
              <a:t>1</a:t>
            </a:r>
            <a:endParaRPr lang="fr-FR" dirty="0">
              <a:solidFill>
                <a:srgbClr val="0000FF"/>
              </a:solidFill>
            </a:endParaRPr>
          </a:p>
        </p:txBody>
      </p:sp>
      <p:sp>
        <p:nvSpPr>
          <p:cNvPr id="25" name="ZoneTexte 24"/>
          <p:cNvSpPr txBox="1"/>
          <p:nvPr/>
        </p:nvSpPr>
        <p:spPr>
          <a:xfrm>
            <a:off x="5163837" y="4025246"/>
            <a:ext cx="451555" cy="369332"/>
          </a:xfrm>
          <a:prstGeom prst="rect">
            <a:avLst/>
          </a:prstGeom>
          <a:noFill/>
        </p:spPr>
        <p:txBody>
          <a:bodyPr wrap="square" rtlCol="0">
            <a:spAutoFit/>
          </a:bodyPr>
          <a:lstStyle/>
          <a:p>
            <a:r>
              <a:rPr lang="fr-FR" dirty="0" smtClean="0">
                <a:solidFill>
                  <a:srgbClr val="0000FF"/>
                </a:solidFill>
              </a:rPr>
              <a:t>2</a:t>
            </a:r>
            <a:endParaRPr lang="fr-FR" dirty="0">
              <a:solidFill>
                <a:srgbClr val="0000FF"/>
              </a:solidFill>
            </a:endParaRPr>
          </a:p>
        </p:txBody>
      </p:sp>
      <p:sp>
        <p:nvSpPr>
          <p:cNvPr id="26" name="ZoneTexte 25"/>
          <p:cNvSpPr txBox="1"/>
          <p:nvPr/>
        </p:nvSpPr>
        <p:spPr>
          <a:xfrm rot="21301550">
            <a:off x="249923" y="5830028"/>
            <a:ext cx="2113153" cy="646331"/>
          </a:xfrm>
          <a:prstGeom prst="rect">
            <a:avLst/>
          </a:prstGeom>
          <a:noFill/>
        </p:spPr>
        <p:txBody>
          <a:bodyPr wrap="square" rtlCol="0">
            <a:spAutoFit/>
          </a:bodyPr>
          <a:lstStyle/>
          <a:p>
            <a:r>
              <a:rPr lang="fr-FR" b="1" i="1" u="sng" dirty="0" smtClean="0">
                <a:solidFill>
                  <a:schemeClr val="bg1"/>
                </a:solidFill>
              </a:rPr>
              <a:t>Photo de palplanche simple</a:t>
            </a:r>
            <a:endParaRPr lang="fr-FR" b="1" i="1" u="sng" dirty="0">
              <a:solidFill>
                <a:schemeClr val="bg1"/>
              </a:solidFill>
            </a:endParaRPr>
          </a:p>
        </p:txBody>
      </p:sp>
      <p:sp>
        <p:nvSpPr>
          <p:cNvPr id="27" name="ZoneTexte 26"/>
          <p:cNvSpPr txBox="1"/>
          <p:nvPr/>
        </p:nvSpPr>
        <p:spPr>
          <a:xfrm>
            <a:off x="2387118" y="3586833"/>
            <a:ext cx="3372511" cy="276999"/>
          </a:xfrm>
          <a:prstGeom prst="rect">
            <a:avLst/>
          </a:prstGeom>
          <a:noFill/>
        </p:spPr>
        <p:txBody>
          <a:bodyPr wrap="square" rtlCol="0">
            <a:spAutoFit/>
          </a:bodyPr>
          <a:lstStyle/>
          <a:p>
            <a:r>
              <a:rPr lang="fr-FR" sz="1200" b="1" i="1" u="sng" dirty="0" smtClean="0"/>
              <a:t>Schémas de juxtaposition de palplanche</a:t>
            </a:r>
            <a:endParaRPr lang="fr-FR" sz="1200" b="1" i="1" u="sng" dirty="0"/>
          </a:p>
        </p:txBody>
      </p:sp>
      <p:sp>
        <p:nvSpPr>
          <p:cNvPr id="28" name="ZoneTexte 27"/>
          <p:cNvSpPr txBox="1"/>
          <p:nvPr/>
        </p:nvSpPr>
        <p:spPr>
          <a:xfrm rot="828179">
            <a:off x="6979427" y="6366348"/>
            <a:ext cx="1409154" cy="369332"/>
          </a:xfrm>
          <a:prstGeom prst="rect">
            <a:avLst/>
          </a:prstGeom>
          <a:noFill/>
        </p:spPr>
        <p:txBody>
          <a:bodyPr wrap="square" rtlCol="0">
            <a:spAutoFit/>
          </a:bodyPr>
          <a:lstStyle/>
          <a:p>
            <a:r>
              <a:rPr lang="fr-FR" b="1" i="1" u="sng" dirty="0" smtClean="0"/>
              <a:t>palplanche</a:t>
            </a:r>
            <a:endParaRPr lang="fr-FR" b="1" i="1" u="sng" dirty="0"/>
          </a:p>
        </p:txBody>
      </p:sp>
    </p:spTree>
    <p:extLst>
      <p:ext uri="{BB962C8B-B14F-4D97-AF65-F5344CB8AC3E}">
        <p14:creationId xmlns:p14="http://schemas.microsoft.com/office/powerpoint/2010/main" xmlns="" val="602028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74468"/>
            <a:ext cx="8229600" cy="1143000"/>
          </a:xfrm>
        </p:spPr>
        <p:txBody>
          <a:bodyPr/>
          <a:lstStyle/>
          <a:p>
            <a:r>
              <a:rPr lang="fr-FR" dirty="0" smtClean="0"/>
              <a:t>Les rideaux - palplanches </a:t>
            </a:r>
            <a:endParaRPr lang="fr-FR" dirty="0"/>
          </a:p>
        </p:txBody>
      </p:sp>
      <p:sp>
        <p:nvSpPr>
          <p:cNvPr id="3" name="Espace réservé du contenu 2"/>
          <p:cNvSpPr>
            <a:spLocks noGrp="1"/>
          </p:cNvSpPr>
          <p:nvPr>
            <p:ph idx="1"/>
          </p:nvPr>
        </p:nvSpPr>
        <p:spPr>
          <a:xfrm>
            <a:off x="457200" y="654763"/>
            <a:ext cx="8229600" cy="5032020"/>
          </a:xfrm>
        </p:spPr>
        <p:txBody>
          <a:bodyPr>
            <a:normAutofit fontScale="70000" lnSpcReduction="20000"/>
          </a:bodyPr>
          <a:lstStyle/>
          <a:p>
            <a:r>
              <a:rPr lang="fr-FR" dirty="0" smtClean="0"/>
              <a:t>Les palplanches peuvent être mis en place de façon  :</a:t>
            </a:r>
          </a:p>
          <a:p>
            <a:pPr>
              <a:buFontTx/>
              <a:buChar char="-"/>
            </a:pPr>
            <a:r>
              <a:rPr lang="fr-FR" b="1" dirty="0" smtClean="0"/>
              <a:t>définitif </a:t>
            </a:r>
            <a:r>
              <a:rPr lang="fr-FR" dirty="0" smtClean="0"/>
              <a:t>pour la protections </a:t>
            </a:r>
            <a:r>
              <a:rPr lang="fr-FR" dirty="0"/>
              <a:t>de </a:t>
            </a:r>
            <a:r>
              <a:rPr lang="fr-FR" dirty="0" smtClean="0"/>
              <a:t>berges et des quais, les murs </a:t>
            </a:r>
            <a:r>
              <a:rPr lang="fr-FR" dirty="0"/>
              <a:t>de </a:t>
            </a:r>
            <a:r>
              <a:rPr lang="fr-FR" dirty="0" smtClean="0"/>
              <a:t>soutènement, </a:t>
            </a:r>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a:buFontTx/>
              <a:buChar char="-"/>
            </a:pPr>
            <a:r>
              <a:rPr lang="fr-FR" dirty="0" smtClean="0"/>
              <a:t>ou </a:t>
            </a:r>
            <a:r>
              <a:rPr lang="fr-FR" b="1" dirty="0"/>
              <a:t>provisoires</a:t>
            </a:r>
            <a:r>
              <a:rPr lang="fr-FR" dirty="0"/>
              <a:t> lors de la construction d’ouvrages </a:t>
            </a:r>
            <a:r>
              <a:rPr lang="fr-FR" dirty="0" smtClean="0"/>
              <a:t>(Ex: blindage </a:t>
            </a:r>
            <a:r>
              <a:rPr lang="fr-FR" dirty="0"/>
              <a:t>de </a:t>
            </a:r>
            <a:r>
              <a:rPr lang="fr-FR" dirty="0" smtClean="0"/>
              <a:t>fouille, écran d’étanchéité).</a:t>
            </a:r>
          </a:p>
          <a:p>
            <a:pPr marL="0" indent="0">
              <a:buNone/>
            </a:pPr>
            <a:r>
              <a:rPr lang="fr-FR" dirty="0" smtClean="0"/>
              <a:t> </a:t>
            </a:r>
          </a:p>
        </p:txBody>
      </p:sp>
      <p:pic>
        <p:nvPicPr>
          <p:cNvPr id="4" name="Image 3" descr="AmLoCor.jpg"/>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230613" y="1732847"/>
            <a:ext cx="2630313" cy="19727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 13" descr="Capture d’écran 2016-05-27 à 13.02.12.png"/>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889148" y="1732847"/>
            <a:ext cx="3071428" cy="19727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 14" descr="Muret (2).jpg"/>
          <p:cNvPicPr>
            <a:picLocks noChangeAspect="1"/>
          </p:cNvPicPr>
          <p:nvPr/>
        </p:nvPicPr>
        <p:blipFill rotWithShape="1">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b="16360"/>
          <a:stretch/>
        </p:blipFill>
        <p:spPr>
          <a:xfrm>
            <a:off x="613516" y="1732847"/>
            <a:ext cx="2769744" cy="17374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 15" descr="Capture d’écran 2016-05-27 à 13.06.32.png"/>
          <p:cNvPicPr>
            <a:picLocks noChangeAspect="1"/>
          </p:cNvPicPr>
          <p:nvPr/>
        </p:nvPicPr>
        <p:blipFill rotWithShape="1">
          <a:blip r:embed="rId8">
            <a:extLst>
              <a:ext uri="{28A0092B-C50C-407E-A947-70E740481C1C}">
                <a14:useLocalDpi xmlns:a14="http://schemas.microsoft.com/office/drawing/2010/main" xmlns="" val="0"/>
              </a:ext>
            </a:extLst>
          </a:blip>
          <a:srcRect l="3205" t="5447" r="6196" b="9742"/>
          <a:stretch/>
        </p:blipFill>
        <p:spPr>
          <a:xfrm>
            <a:off x="4016618" y="4636087"/>
            <a:ext cx="2049296" cy="1527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 16" descr="Capture d’écran 2016-05-27 à 13.10.43.png"/>
          <p:cNvPicPr>
            <a:picLocks noChangeAspect="1"/>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6865091" y="4636087"/>
            <a:ext cx="2095485" cy="15273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ZoneTexte 17"/>
          <p:cNvSpPr txBox="1"/>
          <p:nvPr/>
        </p:nvSpPr>
        <p:spPr>
          <a:xfrm rot="21374876">
            <a:off x="632136" y="3399692"/>
            <a:ext cx="2359420" cy="646331"/>
          </a:xfrm>
          <a:prstGeom prst="rect">
            <a:avLst/>
          </a:prstGeom>
          <a:noFill/>
        </p:spPr>
        <p:txBody>
          <a:bodyPr wrap="square" rtlCol="0">
            <a:spAutoFit/>
          </a:bodyPr>
          <a:lstStyle/>
          <a:p>
            <a:r>
              <a:rPr lang="fr-FR" b="1" i="1" u="sng" dirty="0"/>
              <a:t>M</a:t>
            </a:r>
            <a:r>
              <a:rPr lang="fr-FR" b="1" i="1" u="sng" dirty="0" smtClean="0"/>
              <a:t>ur de soutènement</a:t>
            </a:r>
          </a:p>
          <a:p>
            <a:r>
              <a:rPr lang="fr-FR" b="1" i="1" u="sng" dirty="0" smtClean="0"/>
              <a:t>en palplanche en bois</a:t>
            </a:r>
          </a:p>
        </p:txBody>
      </p:sp>
      <p:sp>
        <p:nvSpPr>
          <p:cNvPr id="19" name="ZoneTexte 18"/>
          <p:cNvSpPr txBox="1"/>
          <p:nvPr/>
        </p:nvSpPr>
        <p:spPr>
          <a:xfrm rot="21374876">
            <a:off x="3282502" y="3551776"/>
            <a:ext cx="2359420" cy="646331"/>
          </a:xfrm>
          <a:prstGeom prst="rect">
            <a:avLst/>
          </a:prstGeom>
          <a:noFill/>
        </p:spPr>
        <p:txBody>
          <a:bodyPr wrap="square" rtlCol="0">
            <a:spAutoFit/>
          </a:bodyPr>
          <a:lstStyle/>
          <a:p>
            <a:r>
              <a:rPr lang="fr-FR" b="1" i="1" u="sng" dirty="0" smtClean="0"/>
              <a:t>Palplanche sur les bord d’un quai</a:t>
            </a:r>
            <a:endParaRPr lang="fr-FR" b="1" i="1" u="sng" dirty="0"/>
          </a:p>
        </p:txBody>
      </p:sp>
      <p:sp>
        <p:nvSpPr>
          <p:cNvPr id="20" name="ZoneTexte 19"/>
          <p:cNvSpPr txBox="1"/>
          <p:nvPr/>
        </p:nvSpPr>
        <p:spPr>
          <a:xfrm rot="21374876">
            <a:off x="5906706" y="3639826"/>
            <a:ext cx="3347677" cy="369332"/>
          </a:xfrm>
          <a:prstGeom prst="rect">
            <a:avLst/>
          </a:prstGeom>
          <a:noFill/>
        </p:spPr>
        <p:txBody>
          <a:bodyPr wrap="square" rtlCol="0">
            <a:spAutoFit/>
          </a:bodyPr>
          <a:lstStyle/>
          <a:p>
            <a:r>
              <a:rPr lang="fr-FR" b="1" i="1" u="sng" dirty="0" smtClean="0"/>
              <a:t>Palplanche en milieu portuaire</a:t>
            </a:r>
            <a:endParaRPr lang="fr-FR" b="1" i="1" u="sng" dirty="0"/>
          </a:p>
        </p:txBody>
      </p:sp>
      <p:sp>
        <p:nvSpPr>
          <p:cNvPr id="21" name="ZoneTexte 20"/>
          <p:cNvSpPr txBox="1"/>
          <p:nvPr/>
        </p:nvSpPr>
        <p:spPr>
          <a:xfrm rot="21374876">
            <a:off x="3687365" y="6078551"/>
            <a:ext cx="2836186" cy="369332"/>
          </a:xfrm>
          <a:prstGeom prst="rect">
            <a:avLst/>
          </a:prstGeom>
          <a:noFill/>
        </p:spPr>
        <p:txBody>
          <a:bodyPr wrap="square" rtlCol="0">
            <a:spAutoFit/>
          </a:bodyPr>
          <a:lstStyle/>
          <a:p>
            <a:r>
              <a:rPr lang="fr-FR" b="1" i="1" u="sng" dirty="0" smtClean="0"/>
              <a:t>Etanchéité des palplanches</a:t>
            </a:r>
            <a:endParaRPr lang="fr-FR" b="1" i="1" u="sng" dirty="0"/>
          </a:p>
        </p:txBody>
      </p:sp>
      <p:sp>
        <p:nvSpPr>
          <p:cNvPr id="22" name="ZoneTexte 21"/>
          <p:cNvSpPr txBox="1"/>
          <p:nvPr/>
        </p:nvSpPr>
        <p:spPr>
          <a:xfrm rot="21374876">
            <a:off x="6889810" y="6065912"/>
            <a:ext cx="2768486" cy="646331"/>
          </a:xfrm>
          <a:prstGeom prst="rect">
            <a:avLst/>
          </a:prstGeom>
          <a:noFill/>
        </p:spPr>
        <p:txBody>
          <a:bodyPr wrap="square" rtlCol="0">
            <a:spAutoFit/>
          </a:bodyPr>
          <a:lstStyle/>
          <a:p>
            <a:r>
              <a:rPr lang="fr-FR" b="1" i="1" u="sng" dirty="0" smtClean="0"/>
              <a:t>Blindage à base de palplanches</a:t>
            </a:r>
            <a:endParaRPr lang="fr-FR" b="1" i="1" u="sng" dirty="0"/>
          </a:p>
        </p:txBody>
      </p:sp>
    </p:spTree>
    <p:extLst>
      <p:ext uri="{BB962C8B-B14F-4D97-AF65-F5344CB8AC3E}">
        <p14:creationId xmlns:p14="http://schemas.microsoft.com/office/powerpoint/2010/main" xmlns="" val="161993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rideaux - palplanches </a:t>
            </a:r>
            <a:endParaRPr lang="fr-FR" dirty="0"/>
          </a:p>
        </p:txBody>
      </p:sp>
      <p:sp>
        <p:nvSpPr>
          <p:cNvPr id="3" name="Espace réservé du contenu 2"/>
          <p:cNvSpPr>
            <a:spLocks noGrp="1"/>
          </p:cNvSpPr>
          <p:nvPr>
            <p:ph idx="1"/>
          </p:nvPr>
        </p:nvSpPr>
        <p:spPr>
          <a:xfrm>
            <a:off x="457200" y="1162759"/>
            <a:ext cx="8229600" cy="4525963"/>
          </a:xfrm>
        </p:spPr>
        <p:txBody>
          <a:bodyPr>
            <a:normAutofit/>
          </a:bodyPr>
          <a:lstStyle/>
          <a:p>
            <a:r>
              <a:rPr lang="fr-FR" dirty="0" smtClean="0">
                <a:solidFill>
                  <a:srgbClr val="000000"/>
                </a:solidFill>
              </a:rPr>
              <a:t>Les palplanches sont </a:t>
            </a:r>
            <a:r>
              <a:rPr lang="fr-FR" b="1" dirty="0" smtClean="0">
                <a:solidFill>
                  <a:srgbClr val="000000"/>
                </a:solidFill>
              </a:rPr>
              <a:t>mis en œuvre </a:t>
            </a:r>
            <a:r>
              <a:rPr lang="fr-FR" dirty="0" smtClean="0">
                <a:solidFill>
                  <a:srgbClr val="000000"/>
                </a:solidFill>
              </a:rPr>
              <a:t>dans le sol par </a:t>
            </a:r>
            <a:r>
              <a:rPr lang="fr-FR" b="1" dirty="0" smtClean="0">
                <a:solidFill>
                  <a:srgbClr val="000000"/>
                </a:solidFill>
              </a:rPr>
              <a:t>battage, vibrage ou vérinage</a:t>
            </a:r>
            <a:r>
              <a:rPr lang="fr-FR" dirty="0" smtClean="0">
                <a:solidFill>
                  <a:srgbClr val="000000"/>
                </a:solidFill>
              </a:rPr>
              <a:t>. Elles sont conçues              pour s’enclencher les unes avec les                                     autres.</a:t>
            </a:r>
          </a:p>
          <a:p>
            <a:pPr marL="0" indent="0">
              <a:buNone/>
            </a:pPr>
            <a:endParaRPr lang="fr-FR" dirty="0">
              <a:solidFill>
                <a:srgbClr val="000000"/>
              </a:solidFill>
            </a:endParaRPr>
          </a:p>
        </p:txBody>
      </p:sp>
      <p:grpSp>
        <p:nvGrpSpPr>
          <p:cNvPr id="4" name="Grouper 3"/>
          <p:cNvGrpSpPr/>
          <p:nvPr/>
        </p:nvGrpSpPr>
        <p:grpSpPr>
          <a:xfrm>
            <a:off x="781813" y="2167636"/>
            <a:ext cx="4862628" cy="4553656"/>
            <a:chOff x="330261" y="274638"/>
            <a:chExt cx="4862628" cy="4553656"/>
          </a:xfrm>
        </p:grpSpPr>
        <p:pic>
          <p:nvPicPr>
            <p:cNvPr id="13" name="Image 12" descr="05500603Foto_big.jpg"/>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2611" b="97389" l="3713" r="99505"/>
                      </a14:imgEffect>
                    </a14:imgLayer>
                  </a14:imgProps>
                </a:ext>
                <a:ext uri="{28A0092B-C50C-407E-A947-70E740481C1C}">
                  <a14:useLocalDpi xmlns:a14="http://schemas.microsoft.com/office/drawing/2010/main" xmlns="" val="0"/>
                </a:ext>
              </a:extLst>
            </a:blip>
            <a:srcRect l="2955" t="6382" r="2272"/>
            <a:stretch/>
          </p:blipFill>
          <p:spPr>
            <a:xfrm>
              <a:off x="330261" y="274638"/>
              <a:ext cx="4862628" cy="4553656"/>
            </a:xfrm>
            <a:prstGeom prst="rect">
              <a:avLst/>
            </a:prstGeom>
          </p:spPr>
        </p:pic>
        <p:sp>
          <p:nvSpPr>
            <p:cNvPr id="18" name="ZoneTexte 17"/>
            <p:cNvSpPr txBox="1"/>
            <p:nvPr/>
          </p:nvSpPr>
          <p:spPr>
            <a:xfrm rot="20489650">
              <a:off x="2828716" y="2293325"/>
              <a:ext cx="1608667" cy="369332"/>
            </a:xfrm>
            <a:prstGeom prst="rect">
              <a:avLst/>
            </a:prstGeom>
            <a:solidFill>
              <a:srgbClr val="A4B022"/>
            </a:solidFill>
          </p:spPr>
          <p:txBody>
            <a:bodyPr wrap="square" rtlCol="0">
              <a:spAutoFit/>
            </a:bodyPr>
            <a:lstStyle/>
            <a:p>
              <a:r>
                <a:rPr lang="fr-FR" dirty="0" smtClean="0">
                  <a:solidFill>
                    <a:schemeClr val="bg1"/>
                  </a:solidFill>
                </a:rPr>
                <a:t>Sol d’ancrage</a:t>
              </a:r>
              <a:endParaRPr lang="fr-FR" dirty="0">
                <a:solidFill>
                  <a:schemeClr val="bg1"/>
                </a:solidFill>
              </a:endParaRPr>
            </a:p>
          </p:txBody>
        </p:sp>
        <p:sp>
          <p:nvSpPr>
            <p:cNvPr id="19" name="ZoneTexte 18"/>
            <p:cNvSpPr txBox="1"/>
            <p:nvPr/>
          </p:nvSpPr>
          <p:spPr>
            <a:xfrm rot="20561859">
              <a:off x="2917994" y="1823204"/>
              <a:ext cx="1619990" cy="179999"/>
            </a:xfrm>
            <a:prstGeom prst="rect">
              <a:avLst/>
            </a:prstGeom>
            <a:solidFill>
              <a:schemeClr val="bg1">
                <a:lumMod val="50000"/>
              </a:schemeClr>
            </a:solidFill>
          </p:spPr>
          <p:txBody>
            <a:bodyPr wrap="square" rtlCol="0">
              <a:spAutoFit/>
            </a:bodyPr>
            <a:lstStyle/>
            <a:p>
              <a:r>
                <a:rPr lang="fr-FR" sz="900" dirty="0" smtClean="0">
                  <a:solidFill>
                    <a:srgbClr val="FFFFFF"/>
                  </a:solidFill>
                </a:rPr>
                <a:t>niveau inférieur du guide</a:t>
              </a:r>
              <a:endParaRPr lang="fr-FR" sz="900" dirty="0">
                <a:solidFill>
                  <a:srgbClr val="FFFFFF"/>
                </a:solidFill>
              </a:endParaRPr>
            </a:p>
          </p:txBody>
        </p:sp>
        <p:sp>
          <p:nvSpPr>
            <p:cNvPr id="20" name="ZoneTexte 19"/>
            <p:cNvSpPr txBox="1"/>
            <p:nvPr/>
          </p:nvSpPr>
          <p:spPr>
            <a:xfrm rot="20561859">
              <a:off x="2801807" y="995730"/>
              <a:ext cx="1619990" cy="230832"/>
            </a:xfrm>
            <a:prstGeom prst="rect">
              <a:avLst/>
            </a:prstGeom>
            <a:solidFill>
              <a:schemeClr val="bg1">
                <a:lumMod val="50000"/>
              </a:schemeClr>
            </a:solidFill>
          </p:spPr>
          <p:txBody>
            <a:bodyPr wrap="square" rtlCol="0">
              <a:spAutoFit/>
            </a:bodyPr>
            <a:lstStyle/>
            <a:p>
              <a:r>
                <a:rPr lang="fr-FR" sz="900" dirty="0" smtClean="0">
                  <a:solidFill>
                    <a:srgbClr val="FFFFFF"/>
                  </a:solidFill>
                </a:rPr>
                <a:t>niveau supérieur du guide</a:t>
              </a:r>
              <a:endParaRPr lang="fr-FR" sz="900" dirty="0">
                <a:solidFill>
                  <a:srgbClr val="FFFFFF"/>
                </a:solidFill>
              </a:endParaRPr>
            </a:p>
          </p:txBody>
        </p:sp>
        <p:sp>
          <p:nvSpPr>
            <p:cNvPr id="21" name="ZoneTexte 20"/>
            <p:cNvSpPr txBox="1"/>
            <p:nvPr/>
          </p:nvSpPr>
          <p:spPr>
            <a:xfrm rot="20513401">
              <a:off x="623009" y="2236568"/>
              <a:ext cx="863995" cy="246221"/>
            </a:xfrm>
            <a:prstGeom prst="rect">
              <a:avLst/>
            </a:prstGeom>
            <a:solidFill>
              <a:srgbClr val="2CA799"/>
            </a:solidFill>
          </p:spPr>
          <p:txBody>
            <a:bodyPr wrap="square" rtlCol="0">
              <a:spAutoFit/>
            </a:bodyPr>
            <a:lstStyle/>
            <a:p>
              <a:r>
                <a:rPr lang="fr-FR" sz="1000" dirty="0" smtClean="0"/>
                <a:t>niveau d’eau</a:t>
              </a:r>
              <a:endParaRPr lang="fr-FR" sz="1000" dirty="0"/>
            </a:p>
          </p:txBody>
        </p:sp>
      </p:grpSp>
      <p:sp>
        <p:nvSpPr>
          <p:cNvPr id="22" name="ZoneTexte 21"/>
          <p:cNvSpPr txBox="1"/>
          <p:nvPr/>
        </p:nvSpPr>
        <p:spPr>
          <a:xfrm>
            <a:off x="5904201" y="4965977"/>
            <a:ext cx="3155132" cy="1754327"/>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Nécessité de l’intervention d’une entreprise spécialisé</a:t>
            </a:r>
          </a:p>
          <a:p>
            <a:pPr marL="285750" indent="-285750">
              <a:buFontTx/>
              <a:buChar char="-"/>
            </a:pPr>
            <a:r>
              <a:rPr lang="fr-FR" dirty="0"/>
              <a:t>I</a:t>
            </a:r>
            <a:r>
              <a:rPr lang="fr-FR" dirty="0" smtClean="0"/>
              <a:t>nstallation en milieu urbain difficile du fait </a:t>
            </a:r>
            <a:r>
              <a:rPr lang="fr-FR" b="1" dirty="0" smtClean="0"/>
              <a:t>des nuisances sonores en terrains difficiles</a:t>
            </a:r>
          </a:p>
        </p:txBody>
      </p:sp>
      <p:sp>
        <p:nvSpPr>
          <p:cNvPr id="23" name="ZoneTexte 22"/>
          <p:cNvSpPr txBox="1"/>
          <p:nvPr/>
        </p:nvSpPr>
        <p:spPr>
          <a:xfrm>
            <a:off x="5904201" y="3540371"/>
            <a:ext cx="3160888" cy="1200329"/>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smtClean="0"/>
              <a:t>Ouvrage de soutènement </a:t>
            </a:r>
            <a:r>
              <a:rPr lang="fr-FR" b="1" dirty="0" smtClean="0"/>
              <a:t>très adapté au milieu aquatique.</a:t>
            </a:r>
            <a:endParaRPr lang="fr-FR" b="1" dirty="0"/>
          </a:p>
        </p:txBody>
      </p:sp>
      <p:sp>
        <p:nvSpPr>
          <p:cNvPr id="24" name="ZoneTexte 23"/>
          <p:cNvSpPr txBox="1"/>
          <p:nvPr/>
        </p:nvSpPr>
        <p:spPr>
          <a:xfrm rot="20638480">
            <a:off x="978883" y="5866193"/>
            <a:ext cx="4716431" cy="369332"/>
          </a:xfrm>
          <a:prstGeom prst="rect">
            <a:avLst/>
          </a:prstGeom>
          <a:noFill/>
        </p:spPr>
        <p:txBody>
          <a:bodyPr wrap="square" rtlCol="0">
            <a:spAutoFit/>
          </a:bodyPr>
          <a:lstStyle/>
          <a:p>
            <a:r>
              <a:rPr lang="fr-FR" b="1" i="1" u="sng" dirty="0" smtClean="0"/>
              <a:t>Exécution de palplanche</a:t>
            </a:r>
            <a:endParaRPr lang="fr-FR" b="1" i="1" u="sng" dirty="0"/>
          </a:p>
        </p:txBody>
      </p:sp>
    </p:spTree>
    <p:extLst>
      <p:ext uri="{BB962C8B-B14F-4D97-AF65-F5344CB8AC3E}">
        <p14:creationId xmlns:p14="http://schemas.microsoft.com/office/powerpoint/2010/main" xmlns="" val="385119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etapes_realisation.png"/>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5035" y="1702339"/>
            <a:ext cx="5041900" cy="3365500"/>
          </a:xfrm>
          <a:prstGeom prst="rect">
            <a:avLst/>
          </a:prstGeom>
        </p:spPr>
      </p:pic>
      <p:sp>
        <p:nvSpPr>
          <p:cNvPr id="2" name="Titre 1"/>
          <p:cNvSpPr>
            <a:spLocks noGrp="1"/>
          </p:cNvSpPr>
          <p:nvPr>
            <p:ph type="title"/>
          </p:nvPr>
        </p:nvSpPr>
        <p:spPr>
          <a:xfrm>
            <a:off x="457200" y="-289802"/>
            <a:ext cx="8229600" cy="1143000"/>
          </a:xfrm>
        </p:spPr>
        <p:txBody>
          <a:bodyPr/>
          <a:lstStyle/>
          <a:p>
            <a:r>
              <a:rPr lang="fr-FR" dirty="0" smtClean="0"/>
              <a:t>Les rideaux – parois moulées </a:t>
            </a:r>
            <a:endParaRPr lang="fr-FR" dirty="0"/>
          </a:p>
        </p:txBody>
      </p:sp>
      <p:sp>
        <p:nvSpPr>
          <p:cNvPr id="3" name="Espace réservé du contenu 2"/>
          <p:cNvSpPr>
            <a:spLocks noGrp="1"/>
          </p:cNvSpPr>
          <p:nvPr>
            <p:ph idx="1"/>
          </p:nvPr>
        </p:nvSpPr>
        <p:spPr>
          <a:xfrm>
            <a:off x="457200" y="626541"/>
            <a:ext cx="8229600" cy="4525963"/>
          </a:xfrm>
        </p:spPr>
        <p:txBody>
          <a:bodyPr>
            <a:normAutofit/>
          </a:bodyPr>
          <a:lstStyle/>
          <a:p>
            <a:endParaRPr lang="fr-FR" sz="100" dirty="0" smtClean="0">
              <a:solidFill>
                <a:srgbClr val="000000"/>
              </a:solidFill>
            </a:endParaRPr>
          </a:p>
          <a:p>
            <a:r>
              <a:rPr lang="fr-FR" sz="2800" dirty="0" smtClean="0">
                <a:solidFill>
                  <a:srgbClr val="000000"/>
                </a:solidFill>
              </a:rPr>
              <a:t>Les parois moulées sont constituées d’une juxtaposition de panneaux verticaux en béton armé.</a:t>
            </a:r>
          </a:p>
          <a:p>
            <a:pPr marL="0" indent="0">
              <a:buNone/>
            </a:pPr>
            <a:endParaRPr lang="fr-FR" dirty="0">
              <a:solidFill>
                <a:srgbClr val="000000"/>
              </a:solidFill>
            </a:endParaRPr>
          </a:p>
        </p:txBody>
      </p:sp>
      <p:pic>
        <p:nvPicPr>
          <p:cNvPr id="11" name="Image 10" descr="photo6.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28167" y="4446946"/>
            <a:ext cx="5491656" cy="2312276"/>
          </a:xfrm>
          <a:prstGeom prst="rect">
            <a:avLst/>
          </a:prstGeom>
        </p:spPr>
      </p:pic>
      <p:sp>
        <p:nvSpPr>
          <p:cNvPr id="14" name="ZoneTexte 13"/>
          <p:cNvSpPr txBox="1"/>
          <p:nvPr/>
        </p:nvSpPr>
        <p:spPr>
          <a:xfrm>
            <a:off x="5167491" y="1735667"/>
            <a:ext cx="3922888" cy="2631490"/>
          </a:xfrm>
          <a:prstGeom prst="rect">
            <a:avLst/>
          </a:prstGeom>
          <a:solidFill>
            <a:schemeClr val="bg2"/>
          </a:solidFill>
        </p:spPr>
        <p:txBody>
          <a:bodyPr wrap="square" rtlCol="0">
            <a:spAutoFit/>
          </a:bodyPr>
          <a:lstStyle/>
          <a:p>
            <a:r>
              <a:rPr lang="fr-FR" b="1" dirty="0" smtClean="0"/>
              <a:t>1 - </a:t>
            </a:r>
            <a:r>
              <a:rPr lang="fr-FR" dirty="0" smtClean="0"/>
              <a:t>Exécution de tranchée dans le sol,</a:t>
            </a:r>
          </a:p>
          <a:p>
            <a:r>
              <a:rPr lang="fr-FR" b="1" dirty="0" smtClean="0"/>
              <a:t>2 – </a:t>
            </a:r>
            <a:r>
              <a:rPr lang="fr-FR" dirty="0" smtClean="0"/>
              <a:t>Mise en place d’une cage d’armatures,</a:t>
            </a:r>
          </a:p>
          <a:p>
            <a:r>
              <a:rPr lang="fr-FR" b="1" dirty="0" smtClean="0"/>
              <a:t>3 – </a:t>
            </a:r>
            <a:r>
              <a:rPr lang="fr-FR" dirty="0" smtClean="0"/>
              <a:t>Les parois sont maintenues avec une boue benthonique du début de la perforation jusqu’à la fin du bétonnage,</a:t>
            </a:r>
          </a:p>
          <a:p>
            <a:r>
              <a:rPr lang="fr-FR" b="1" dirty="0"/>
              <a:t>4</a:t>
            </a:r>
            <a:r>
              <a:rPr lang="fr-FR" b="1" dirty="0" smtClean="0"/>
              <a:t> – </a:t>
            </a:r>
            <a:r>
              <a:rPr lang="fr-FR" dirty="0" smtClean="0"/>
              <a:t>Bétonnage avec un tube plongeur.</a:t>
            </a:r>
          </a:p>
          <a:p>
            <a:endParaRPr lang="fr-FR" sz="100" dirty="0"/>
          </a:p>
          <a:p>
            <a:r>
              <a:rPr lang="fr-FR" dirty="0" smtClean="0"/>
              <a:t>L’encastrement dans le sol de fondation est total ou partiel.</a:t>
            </a:r>
          </a:p>
        </p:txBody>
      </p:sp>
      <p:sp>
        <p:nvSpPr>
          <p:cNvPr id="25" name="ZoneTexte 24"/>
          <p:cNvSpPr txBox="1"/>
          <p:nvPr/>
        </p:nvSpPr>
        <p:spPr>
          <a:xfrm rot="21374876">
            <a:off x="4114438" y="6220114"/>
            <a:ext cx="2938274" cy="523220"/>
          </a:xfrm>
          <a:prstGeom prst="rect">
            <a:avLst/>
          </a:prstGeom>
          <a:noFill/>
        </p:spPr>
        <p:txBody>
          <a:bodyPr wrap="square" rtlCol="0">
            <a:spAutoFit/>
          </a:bodyPr>
          <a:lstStyle/>
          <a:p>
            <a:r>
              <a:rPr lang="fr-FR" sz="1400" b="1" i="1" u="sng" dirty="0" smtClean="0">
                <a:solidFill>
                  <a:srgbClr val="FFFFFF"/>
                </a:solidFill>
              </a:rPr>
              <a:t>Exemple d’</a:t>
            </a:r>
            <a:r>
              <a:rPr lang="fr-FR" sz="1400" b="1" i="1" u="sng" dirty="0">
                <a:solidFill>
                  <a:srgbClr val="FFFFFF"/>
                </a:solidFill>
              </a:rPr>
              <a:t>e</a:t>
            </a:r>
            <a:r>
              <a:rPr lang="fr-FR" sz="1400" b="1" i="1" u="sng" dirty="0" smtClean="0">
                <a:solidFill>
                  <a:srgbClr val="FFFFFF"/>
                </a:solidFill>
              </a:rPr>
              <a:t>xécution de parois moulée en milieu urbains</a:t>
            </a:r>
            <a:endParaRPr lang="fr-FR" sz="1400" b="1" i="1" u="sng" dirty="0">
              <a:solidFill>
                <a:srgbClr val="FFFFFF"/>
              </a:solidFill>
            </a:endParaRPr>
          </a:p>
        </p:txBody>
      </p:sp>
    </p:spTree>
    <p:extLst>
      <p:ext uri="{BB962C8B-B14F-4D97-AF65-F5344CB8AC3E}">
        <p14:creationId xmlns:p14="http://schemas.microsoft.com/office/powerpoint/2010/main" xmlns="" val="656013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etapes_realisation.png"/>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55035" y="1575340"/>
            <a:ext cx="5041900" cy="3365500"/>
          </a:xfrm>
          <a:prstGeom prst="rect">
            <a:avLst/>
          </a:prstGeom>
        </p:spPr>
      </p:pic>
      <p:sp>
        <p:nvSpPr>
          <p:cNvPr id="2" name="Titre 1"/>
          <p:cNvSpPr>
            <a:spLocks noGrp="1"/>
          </p:cNvSpPr>
          <p:nvPr>
            <p:ph type="title"/>
          </p:nvPr>
        </p:nvSpPr>
        <p:spPr>
          <a:xfrm>
            <a:off x="457200" y="-289802"/>
            <a:ext cx="8229600" cy="1143000"/>
          </a:xfrm>
        </p:spPr>
        <p:txBody>
          <a:bodyPr/>
          <a:lstStyle/>
          <a:p>
            <a:r>
              <a:rPr lang="fr-FR" dirty="0" smtClean="0"/>
              <a:t>Les rideaux – parois moulées </a:t>
            </a:r>
            <a:endParaRPr lang="fr-FR" dirty="0"/>
          </a:p>
        </p:txBody>
      </p:sp>
      <p:sp>
        <p:nvSpPr>
          <p:cNvPr id="3" name="Espace réservé du contenu 2"/>
          <p:cNvSpPr>
            <a:spLocks noGrp="1"/>
          </p:cNvSpPr>
          <p:nvPr>
            <p:ph idx="1"/>
          </p:nvPr>
        </p:nvSpPr>
        <p:spPr>
          <a:xfrm>
            <a:off x="457200" y="231433"/>
            <a:ext cx="8229600" cy="4525963"/>
          </a:xfrm>
        </p:spPr>
        <p:txBody>
          <a:bodyPr>
            <a:normAutofit/>
          </a:bodyPr>
          <a:lstStyle/>
          <a:p>
            <a:pPr marL="0" indent="0">
              <a:buNone/>
            </a:pPr>
            <a:endParaRPr lang="fr-FR" sz="1400" dirty="0" smtClean="0">
              <a:solidFill>
                <a:srgbClr val="000000"/>
              </a:solidFill>
            </a:endParaRPr>
          </a:p>
          <a:p>
            <a:r>
              <a:rPr lang="fr-FR" sz="2800" dirty="0" smtClean="0">
                <a:solidFill>
                  <a:srgbClr val="000000"/>
                </a:solidFill>
              </a:rPr>
              <a:t>Les parois moulées sont constituées d’une juxtaposition de panneaux verticaux en béton armé.</a:t>
            </a:r>
          </a:p>
        </p:txBody>
      </p:sp>
      <p:pic>
        <p:nvPicPr>
          <p:cNvPr id="11" name="Image 10" descr="photo6.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86776" y="4757396"/>
            <a:ext cx="4602205" cy="1937771"/>
          </a:xfrm>
          <a:prstGeom prst="rect">
            <a:avLst/>
          </a:prstGeom>
        </p:spPr>
      </p:pic>
      <p:sp>
        <p:nvSpPr>
          <p:cNvPr id="24" name="ZoneTexte 23"/>
          <p:cNvSpPr txBox="1"/>
          <p:nvPr/>
        </p:nvSpPr>
        <p:spPr>
          <a:xfrm>
            <a:off x="5145024" y="1975094"/>
            <a:ext cx="3874800" cy="1477328"/>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smtClean="0"/>
              <a:t>Ouvrage de soutènement </a:t>
            </a:r>
            <a:r>
              <a:rPr lang="fr-FR" b="1" dirty="0" smtClean="0"/>
              <a:t>adapté au milieu aquatique,</a:t>
            </a:r>
          </a:p>
          <a:p>
            <a:pPr marL="285750" indent="-285750">
              <a:buFontTx/>
              <a:buChar char="-"/>
            </a:pPr>
            <a:r>
              <a:rPr lang="fr-FR" dirty="0" smtClean="0"/>
              <a:t>Continuité dans </a:t>
            </a:r>
            <a:r>
              <a:rPr lang="fr-FR" b="1" dirty="0" smtClean="0"/>
              <a:t>la résistance au déplacement,</a:t>
            </a:r>
          </a:p>
        </p:txBody>
      </p:sp>
      <p:sp>
        <p:nvSpPr>
          <p:cNvPr id="10" name="ZoneTexte 9"/>
          <p:cNvSpPr txBox="1"/>
          <p:nvPr/>
        </p:nvSpPr>
        <p:spPr>
          <a:xfrm>
            <a:off x="457200" y="4940840"/>
            <a:ext cx="3874799" cy="1754327"/>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b="1" dirty="0" smtClean="0"/>
              <a:t>Problème d’étanchéité </a:t>
            </a:r>
            <a:r>
              <a:rPr lang="fr-FR" dirty="0" smtClean="0"/>
              <a:t>au niveau des joints à cause des impuretés dans le béton</a:t>
            </a:r>
          </a:p>
          <a:p>
            <a:pPr marL="285750" indent="-285750">
              <a:buFontTx/>
              <a:buChar char="-"/>
            </a:pPr>
            <a:r>
              <a:rPr lang="fr-FR" dirty="0" smtClean="0"/>
              <a:t>Nécessité de l’intervention d’une entreprise spécialisé</a:t>
            </a:r>
          </a:p>
        </p:txBody>
      </p:sp>
      <p:sp>
        <p:nvSpPr>
          <p:cNvPr id="13" name="ZoneTexte 12"/>
          <p:cNvSpPr txBox="1"/>
          <p:nvPr/>
        </p:nvSpPr>
        <p:spPr>
          <a:xfrm rot="21374876">
            <a:off x="4749437" y="6132812"/>
            <a:ext cx="2938274" cy="523220"/>
          </a:xfrm>
          <a:prstGeom prst="rect">
            <a:avLst/>
          </a:prstGeom>
          <a:noFill/>
        </p:spPr>
        <p:txBody>
          <a:bodyPr wrap="square" rtlCol="0">
            <a:spAutoFit/>
          </a:bodyPr>
          <a:lstStyle/>
          <a:p>
            <a:r>
              <a:rPr lang="fr-FR" sz="1400" b="1" i="1" u="sng" dirty="0" smtClean="0">
                <a:solidFill>
                  <a:srgbClr val="FFFFFF"/>
                </a:solidFill>
              </a:rPr>
              <a:t>Exemple d’</a:t>
            </a:r>
            <a:r>
              <a:rPr lang="fr-FR" sz="1400" b="1" i="1" u="sng" dirty="0">
                <a:solidFill>
                  <a:srgbClr val="FFFFFF"/>
                </a:solidFill>
              </a:rPr>
              <a:t>e</a:t>
            </a:r>
            <a:r>
              <a:rPr lang="fr-FR" sz="1400" b="1" i="1" u="sng" dirty="0" smtClean="0">
                <a:solidFill>
                  <a:srgbClr val="FFFFFF"/>
                </a:solidFill>
              </a:rPr>
              <a:t>xécution de parois moulée en milieu urbains</a:t>
            </a:r>
            <a:endParaRPr lang="fr-FR" sz="1400" b="1" i="1" u="sng" dirty="0">
              <a:solidFill>
                <a:srgbClr val="FFFFFF"/>
              </a:solidFill>
            </a:endParaRPr>
          </a:p>
        </p:txBody>
      </p:sp>
    </p:spTree>
    <p:extLst>
      <p:ext uri="{BB962C8B-B14F-4D97-AF65-F5344CB8AC3E}">
        <p14:creationId xmlns:p14="http://schemas.microsoft.com/office/powerpoint/2010/main" xmlns="" val="418433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mur-poids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xmlns="" val="663334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3358"/>
            <a:ext cx="8229600" cy="1143000"/>
          </a:xfrm>
        </p:spPr>
        <p:txBody>
          <a:bodyPr/>
          <a:lstStyle/>
          <a:p>
            <a:r>
              <a:rPr lang="fr-FR" dirty="0" smtClean="0"/>
              <a:t>Les rideaux – parois préfabriquées </a:t>
            </a:r>
            <a:endParaRPr lang="fr-FR" dirty="0"/>
          </a:p>
        </p:txBody>
      </p:sp>
      <p:sp>
        <p:nvSpPr>
          <p:cNvPr id="3" name="Espace réservé du contenu 2"/>
          <p:cNvSpPr>
            <a:spLocks noGrp="1"/>
          </p:cNvSpPr>
          <p:nvPr>
            <p:ph idx="1"/>
          </p:nvPr>
        </p:nvSpPr>
        <p:spPr>
          <a:xfrm>
            <a:off x="457200" y="781762"/>
            <a:ext cx="8229600" cy="4525963"/>
          </a:xfrm>
        </p:spPr>
        <p:txBody>
          <a:bodyPr>
            <a:normAutofit fontScale="55000" lnSpcReduction="20000"/>
          </a:bodyPr>
          <a:lstStyle/>
          <a:p>
            <a:r>
              <a:rPr lang="fr-FR" dirty="0" smtClean="0">
                <a:solidFill>
                  <a:srgbClr val="000000"/>
                </a:solidFill>
              </a:rPr>
              <a:t>Les parois moulées sont </a:t>
            </a:r>
            <a:r>
              <a:rPr lang="fr-FR" b="1" dirty="0" smtClean="0">
                <a:solidFill>
                  <a:srgbClr val="000000"/>
                </a:solidFill>
              </a:rPr>
              <a:t>constituées de panneaux préfabriqués en béton armé</a:t>
            </a:r>
            <a:r>
              <a:rPr lang="fr-FR" dirty="0" smtClean="0">
                <a:solidFill>
                  <a:srgbClr val="000000"/>
                </a:solidFill>
              </a:rPr>
              <a:t>. </a:t>
            </a:r>
          </a:p>
          <a:p>
            <a:endParaRPr lang="fr-FR" dirty="0">
              <a:solidFill>
                <a:srgbClr val="000000"/>
              </a:solidFill>
            </a:endParaRPr>
          </a:p>
          <a:p>
            <a:r>
              <a:rPr lang="fr-FR" dirty="0" smtClean="0">
                <a:solidFill>
                  <a:srgbClr val="000000"/>
                </a:solidFill>
              </a:rPr>
              <a:t>L’</a:t>
            </a:r>
            <a:r>
              <a:rPr lang="fr-FR" b="1" dirty="0" smtClean="0">
                <a:solidFill>
                  <a:srgbClr val="000000"/>
                </a:solidFill>
              </a:rPr>
              <a:t>exécution est la similaire à celle des parois moulées</a:t>
            </a:r>
            <a:r>
              <a:rPr lang="fr-FR" dirty="0" smtClean="0">
                <a:solidFill>
                  <a:srgbClr val="000000"/>
                </a:solidFill>
              </a:rPr>
              <a:t>:</a:t>
            </a:r>
          </a:p>
          <a:p>
            <a:pPr>
              <a:buFontTx/>
              <a:buChar char="-"/>
            </a:pPr>
            <a:r>
              <a:rPr lang="fr-FR" dirty="0" smtClean="0">
                <a:solidFill>
                  <a:srgbClr val="000000"/>
                </a:solidFill>
              </a:rPr>
              <a:t>on exécute une tranchée dans le sol,</a:t>
            </a:r>
          </a:p>
          <a:p>
            <a:pPr>
              <a:buFontTx/>
              <a:buChar char="-"/>
            </a:pPr>
            <a:r>
              <a:rPr lang="fr-FR" dirty="0" smtClean="0">
                <a:solidFill>
                  <a:srgbClr val="000000"/>
                </a:solidFill>
              </a:rPr>
              <a:t>on descends les panneaux préfabriqués en béton armé dans les excavations,</a:t>
            </a:r>
          </a:p>
          <a:p>
            <a:pPr>
              <a:buFontTx/>
              <a:buChar char="-"/>
            </a:pPr>
            <a:r>
              <a:rPr lang="fr-FR" dirty="0" smtClean="0">
                <a:solidFill>
                  <a:srgbClr val="000000"/>
                </a:solidFill>
              </a:rPr>
              <a:t>ils sont scellés à l’aide d’un coulis de ciment-bentonite.</a:t>
            </a:r>
          </a:p>
          <a:p>
            <a:pPr>
              <a:buFontTx/>
              <a:buChar char="-"/>
            </a:pPr>
            <a:endParaRPr lang="fr-FR" dirty="0">
              <a:solidFill>
                <a:srgbClr val="000000"/>
              </a:solidFill>
            </a:endParaRPr>
          </a:p>
          <a:p>
            <a:r>
              <a:rPr lang="fr-FR" dirty="0" smtClean="0">
                <a:solidFill>
                  <a:srgbClr val="000000"/>
                </a:solidFill>
              </a:rPr>
              <a:t>Les parois sont généralement ancrées ou boutonnées.</a:t>
            </a:r>
          </a:p>
          <a:p>
            <a:endParaRPr lang="fr-FR" dirty="0">
              <a:solidFill>
                <a:srgbClr val="000000"/>
              </a:solidFill>
            </a:endParaRPr>
          </a:p>
          <a:p>
            <a:endParaRPr lang="fr-FR" dirty="0" smtClean="0">
              <a:solidFill>
                <a:srgbClr val="000000"/>
              </a:solidFill>
            </a:endParaRPr>
          </a:p>
          <a:p>
            <a:endParaRPr lang="fr-FR" dirty="0">
              <a:solidFill>
                <a:srgbClr val="FFFFFF"/>
              </a:solidFill>
            </a:endParaRPr>
          </a:p>
          <a:p>
            <a:endParaRPr lang="fr-FR" dirty="0" smtClean="0">
              <a:solidFill>
                <a:srgbClr val="FFFFFF"/>
              </a:solidFill>
            </a:endParaRPr>
          </a:p>
          <a:p>
            <a:r>
              <a:rPr lang="fr-FR" dirty="0" err="1" smtClean="0">
                <a:solidFill>
                  <a:srgbClr val="FFFFFF"/>
                </a:solidFill>
              </a:rPr>
              <a:t>kkkkkkkkkkkkkkkkkkkk</a:t>
            </a:r>
            <a:r>
              <a:rPr lang="fr-FR" dirty="0" smtClean="0">
                <a:solidFill>
                  <a:srgbClr val="FFFFFF"/>
                </a:solidFill>
              </a:rPr>
              <a:t>------------------------------------------------------------------------------------------------------------</a:t>
            </a:r>
          </a:p>
          <a:p>
            <a:pPr marL="0" indent="0">
              <a:buNone/>
            </a:pPr>
            <a:endParaRPr lang="fr-FR" dirty="0">
              <a:solidFill>
                <a:srgbClr val="000000"/>
              </a:solidFill>
            </a:endParaRPr>
          </a:p>
        </p:txBody>
      </p:sp>
      <p:sp>
        <p:nvSpPr>
          <p:cNvPr id="24" name="ZoneTexte 23"/>
          <p:cNvSpPr txBox="1"/>
          <p:nvPr/>
        </p:nvSpPr>
        <p:spPr>
          <a:xfrm>
            <a:off x="457200" y="3204458"/>
            <a:ext cx="3000022" cy="1477328"/>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a:t>e</a:t>
            </a:r>
            <a:r>
              <a:rPr lang="fr-FR" dirty="0" smtClean="0"/>
              <a:t>xcellent </a:t>
            </a:r>
            <a:r>
              <a:rPr lang="fr-FR" b="1" dirty="0" smtClean="0"/>
              <a:t>aspect </a:t>
            </a:r>
            <a:r>
              <a:rPr lang="fr-FR" b="1" dirty="0"/>
              <a:t>de la paroi </a:t>
            </a:r>
            <a:r>
              <a:rPr lang="fr-FR" b="1" dirty="0" smtClean="0"/>
              <a:t>terminée, </a:t>
            </a:r>
          </a:p>
          <a:p>
            <a:pPr marL="285750" indent="-285750">
              <a:buFontTx/>
              <a:buChar char="-"/>
            </a:pPr>
            <a:r>
              <a:rPr lang="fr-FR" b="1" dirty="0" smtClean="0"/>
              <a:t>gain de temps par rapport à la paroi-moulée</a:t>
            </a:r>
            <a:r>
              <a:rPr lang="fr-FR" dirty="0" smtClean="0"/>
              <a:t>,</a:t>
            </a:r>
          </a:p>
        </p:txBody>
      </p:sp>
      <p:pic>
        <p:nvPicPr>
          <p:cNvPr id="5" name="Image 4" descr="IMG00092-20110906-145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94220" y="3204458"/>
            <a:ext cx="4980447" cy="3323618"/>
          </a:xfrm>
          <a:prstGeom prst="rect">
            <a:avLst/>
          </a:prstGeom>
        </p:spPr>
      </p:pic>
      <p:sp>
        <p:nvSpPr>
          <p:cNvPr id="13" name="ZoneTexte 12"/>
          <p:cNvSpPr txBox="1"/>
          <p:nvPr/>
        </p:nvSpPr>
        <p:spPr>
          <a:xfrm>
            <a:off x="457199" y="4950535"/>
            <a:ext cx="3000023" cy="923330"/>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Nécessité de l’intervention d’une entreprise spécialisé</a:t>
            </a:r>
          </a:p>
        </p:txBody>
      </p:sp>
      <p:sp>
        <p:nvSpPr>
          <p:cNvPr id="15" name="ZoneTexte 14"/>
          <p:cNvSpPr txBox="1"/>
          <p:nvPr/>
        </p:nvSpPr>
        <p:spPr>
          <a:xfrm rot="21374876">
            <a:off x="6191755" y="5969444"/>
            <a:ext cx="2938274" cy="523220"/>
          </a:xfrm>
          <a:prstGeom prst="rect">
            <a:avLst/>
          </a:prstGeom>
          <a:noFill/>
        </p:spPr>
        <p:txBody>
          <a:bodyPr wrap="square" rtlCol="0">
            <a:spAutoFit/>
          </a:bodyPr>
          <a:lstStyle/>
          <a:p>
            <a:r>
              <a:rPr lang="fr-FR" sz="1400" b="1" i="1" u="sng" dirty="0" smtClean="0">
                <a:solidFill>
                  <a:srgbClr val="FFFFFF"/>
                </a:solidFill>
              </a:rPr>
              <a:t>Exemple d’</a:t>
            </a:r>
            <a:r>
              <a:rPr lang="fr-FR" sz="1400" b="1" i="1" u="sng" dirty="0">
                <a:solidFill>
                  <a:srgbClr val="FFFFFF"/>
                </a:solidFill>
              </a:rPr>
              <a:t>e</a:t>
            </a:r>
            <a:r>
              <a:rPr lang="fr-FR" sz="1400" b="1" i="1" u="sng" dirty="0" smtClean="0">
                <a:solidFill>
                  <a:srgbClr val="FFFFFF"/>
                </a:solidFill>
              </a:rPr>
              <a:t>xécution de parois préfabriquées</a:t>
            </a:r>
            <a:endParaRPr lang="fr-FR" sz="1400" b="1" i="1" u="sng" dirty="0">
              <a:solidFill>
                <a:srgbClr val="FFFFFF"/>
              </a:solidFill>
            </a:endParaRPr>
          </a:p>
        </p:txBody>
      </p:sp>
    </p:spTree>
    <p:extLst>
      <p:ext uri="{BB962C8B-B14F-4D97-AF65-F5344CB8AC3E}">
        <p14:creationId xmlns:p14="http://schemas.microsoft.com/office/powerpoint/2010/main" xmlns="" val="254512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ouvrages de soutènements composites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xmlns="" val="276828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41"/>
            <a:ext cx="9144000" cy="557918"/>
          </a:xfrm>
        </p:spPr>
        <p:txBody>
          <a:bodyPr>
            <a:normAutofit fontScale="90000"/>
          </a:bodyPr>
          <a:lstStyle/>
          <a:p>
            <a:r>
              <a:rPr lang="fr-FR" dirty="0" smtClean="0"/>
              <a:t>Les ouvrages de soutènements composites</a:t>
            </a:r>
            <a:endParaRPr lang="fr-FR" dirty="0"/>
          </a:p>
        </p:txBody>
      </p:sp>
      <p:sp>
        <p:nvSpPr>
          <p:cNvPr id="3" name="Espace réservé du contenu 2"/>
          <p:cNvSpPr>
            <a:spLocks noGrp="1"/>
          </p:cNvSpPr>
          <p:nvPr>
            <p:ph idx="1"/>
          </p:nvPr>
        </p:nvSpPr>
        <p:spPr>
          <a:xfrm>
            <a:off x="0" y="762003"/>
            <a:ext cx="9144000" cy="1058330"/>
          </a:xfrm>
        </p:spPr>
        <p:txBody>
          <a:bodyPr>
            <a:noAutofit/>
          </a:bodyPr>
          <a:lstStyle/>
          <a:p>
            <a:pPr marL="0" indent="0">
              <a:buNone/>
            </a:pPr>
            <a:r>
              <a:rPr lang="fr-FR" sz="1800" dirty="0" smtClean="0"/>
              <a:t>Les ouvrages en remblais renforcés sont constitués d’un remblais mis en place par couches successives compactées, entre lesquelles sont disposés des lit de renforcement (armatures) à la fois souples et résistants, généralement reliées par un parements.</a:t>
            </a:r>
          </a:p>
          <a:p>
            <a:pPr marL="0" indent="0">
              <a:buNone/>
            </a:pPr>
            <a:r>
              <a:rPr lang="fr-FR" sz="1800" dirty="0" smtClean="0"/>
              <a:t> .</a:t>
            </a:r>
          </a:p>
        </p:txBody>
      </p:sp>
      <p:sp>
        <p:nvSpPr>
          <p:cNvPr id="5" name="ZoneTexte 4"/>
          <p:cNvSpPr txBox="1"/>
          <p:nvPr/>
        </p:nvSpPr>
        <p:spPr>
          <a:xfrm>
            <a:off x="4881110" y="5977003"/>
            <a:ext cx="3881886" cy="738664"/>
          </a:xfrm>
          <a:prstGeom prst="rect">
            <a:avLst/>
          </a:prstGeom>
          <a:noFill/>
          <a:ln w="38100" cmpd="dbl">
            <a:solidFill>
              <a:srgbClr val="008000"/>
            </a:solidFill>
          </a:ln>
        </p:spPr>
        <p:txBody>
          <a:bodyPr wrap="square" rtlCol="0">
            <a:spAutoFit/>
          </a:bodyPr>
          <a:lstStyle/>
          <a:p>
            <a:r>
              <a:rPr lang="fr-FR" sz="1400" dirty="0" smtClean="0"/>
              <a:t>Ces avantages :</a:t>
            </a:r>
          </a:p>
          <a:p>
            <a:pPr marL="285750" indent="-285750">
              <a:buFontTx/>
              <a:buChar char="-"/>
            </a:pPr>
            <a:r>
              <a:rPr lang="fr-FR" sz="1400" dirty="0" smtClean="0"/>
              <a:t>ouvrage souples résistant aux tassements différentiels </a:t>
            </a:r>
            <a:endParaRPr lang="fr-FR" sz="1400" dirty="0"/>
          </a:p>
        </p:txBody>
      </p:sp>
      <p:grpSp>
        <p:nvGrpSpPr>
          <p:cNvPr id="14" name="Grouper 13"/>
          <p:cNvGrpSpPr/>
          <p:nvPr/>
        </p:nvGrpSpPr>
        <p:grpSpPr>
          <a:xfrm>
            <a:off x="4715856" y="1784926"/>
            <a:ext cx="4180416" cy="4116949"/>
            <a:chOff x="4818494" y="2212074"/>
            <a:chExt cx="4180416" cy="4116949"/>
          </a:xfrm>
        </p:grpSpPr>
        <p:sp>
          <p:nvSpPr>
            <p:cNvPr id="15" name="ZoneTexte 14"/>
            <p:cNvSpPr txBox="1"/>
            <p:nvPr/>
          </p:nvSpPr>
          <p:spPr>
            <a:xfrm>
              <a:off x="4856966" y="2212074"/>
              <a:ext cx="4141944" cy="338554"/>
            </a:xfrm>
            <a:prstGeom prst="rect">
              <a:avLst/>
            </a:prstGeom>
            <a:noFill/>
          </p:spPr>
          <p:txBody>
            <a:bodyPr wrap="square" rtlCol="0">
              <a:spAutoFit/>
            </a:bodyPr>
            <a:lstStyle/>
            <a:p>
              <a:r>
                <a:rPr lang="fr-FR" sz="1600" b="1" u="sng" dirty="0" smtClean="0">
                  <a:solidFill>
                    <a:srgbClr val="008000"/>
                  </a:solidFill>
                  <a:latin typeface="American Typewriter"/>
                  <a:cs typeface="American Typewriter"/>
                </a:rPr>
                <a:t>Eléments définissant l’ouvrage </a:t>
              </a:r>
              <a:endParaRPr lang="fr-FR" sz="1600" u="sng" dirty="0">
                <a:ln w="18415" cmpd="sng">
                  <a:solidFill>
                    <a:srgbClr val="FFFFFF"/>
                  </a:solidFill>
                  <a:prstDash val="solid"/>
                </a:ln>
                <a:solidFill>
                  <a:srgbClr val="008000"/>
                </a:solidFill>
                <a:effectLst>
                  <a:outerShdw blurRad="63500" dir="3600000" algn="tl" rotWithShape="0">
                    <a:srgbClr val="000000">
                      <a:alpha val="70000"/>
                    </a:srgbClr>
                  </a:outerShdw>
                </a:effectLst>
                <a:latin typeface="American Typewriter"/>
                <a:cs typeface="American Typewriter"/>
              </a:endParaRPr>
            </a:p>
          </p:txBody>
        </p:sp>
        <p:sp>
          <p:nvSpPr>
            <p:cNvPr id="16" name="Rectangle 68" descr="Grands confettis"/>
            <p:cNvSpPr>
              <a:spLocks noChangeArrowheads="1"/>
            </p:cNvSpPr>
            <p:nvPr/>
          </p:nvSpPr>
          <p:spPr bwMode="auto">
            <a:xfrm>
              <a:off x="4961708" y="2968779"/>
              <a:ext cx="720725" cy="287338"/>
            </a:xfrm>
            <a:prstGeom prst="rect">
              <a:avLst/>
            </a:prstGeom>
            <a:pattFill prst="lgConfetti">
              <a:fgClr>
                <a:srgbClr val="CC9900"/>
              </a:fgClr>
              <a:bgClr>
                <a:srgbClr val="DDDDDD"/>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7" name="Text Box 69"/>
            <p:cNvSpPr txBox="1">
              <a:spLocks noChangeArrowheads="1"/>
            </p:cNvSpPr>
            <p:nvPr/>
          </p:nvSpPr>
          <p:spPr bwMode="auto">
            <a:xfrm>
              <a:off x="5663383" y="2917967"/>
              <a:ext cx="24479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dirty="0"/>
                <a:t>Remblais drainant</a:t>
              </a:r>
            </a:p>
          </p:txBody>
        </p:sp>
        <p:sp>
          <p:nvSpPr>
            <p:cNvPr id="18" name="Rectangle 70" descr="Sphères"/>
            <p:cNvSpPr>
              <a:spLocks noChangeArrowheads="1"/>
            </p:cNvSpPr>
            <p:nvPr/>
          </p:nvSpPr>
          <p:spPr bwMode="auto">
            <a:xfrm>
              <a:off x="4966471" y="3329142"/>
              <a:ext cx="720725" cy="287338"/>
            </a:xfrm>
            <a:prstGeom prst="rect">
              <a:avLst/>
            </a:prstGeom>
            <a:pattFill prst="sphere">
              <a:fgClr>
                <a:srgbClr val="333300"/>
              </a:fgClr>
              <a:bgClr>
                <a:srgbClr val="DDDDDD"/>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9" name="Text Box 71"/>
            <p:cNvSpPr txBox="1">
              <a:spLocks noChangeArrowheads="1"/>
            </p:cNvSpPr>
            <p:nvPr/>
          </p:nvSpPr>
          <p:spPr bwMode="auto">
            <a:xfrm>
              <a:off x="5653858" y="3264997"/>
              <a:ext cx="24479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fr-FR" dirty="0"/>
                <a:t>Remblais renforcées</a:t>
              </a:r>
            </a:p>
          </p:txBody>
        </p:sp>
        <p:sp>
          <p:nvSpPr>
            <p:cNvPr id="20" name="Freeform 65" descr="Tuiles"/>
            <p:cNvSpPr>
              <a:spLocks/>
            </p:cNvSpPr>
            <p:nvPr/>
          </p:nvSpPr>
          <p:spPr bwMode="auto">
            <a:xfrm>
              <a:off x="4961708" y="5334391"/>
              <a:ext cx="720000" cy="288000"/>
            </a:xfrm>
            <a:custGeom>
              <a:avLst/>
              <a:gdLst>
                <a:gd name="T0" fmla="*/ 0 w 314"/>
                <a:gd name="T1" fmla="*/ 2 h 1016"/>
                <a:gd name="T2" fmla="*/ 134 w 314"/>
                <a:gd name="T3" fmla="*/ 0 h 1016"/>
                <a:gd name="T4" fmla="*/ 314 w 314"/>
                <a:gd name="T5" fmla="*/ 1016 h 1016"/>
                <a:gd name="T6" fmla="*/ 188 w 314"/>
                <a:gd name="T7" fmla="*/ 1016 h 1016"/>
                <a:gd name="T8" fmla="*/ 0 w 314"/>
                <a:gd name="T9" fmla="*/ 2 h 1016"/>
                <a:gd name="connsiteX0" fmla="*/ 0 w 10295"/>
                <a:gd name="connsiteY0" fmla="*/ 443 h 10423"/>
                <a:gd name="connsiteX1" fmla="*/ 10295 w 10295"/>
                <a:gd name="connsiteY1" fmla="*/ 0 h 10423"/>
                <a:gd name="connsiteX2" fmla="*/ 10000 w 10295"/>
                <a:gd name="connsiteY2" fmla="*/ 10423 h 10423"/>
                <a:gd name="connsiteX3" fmla="*/ 5987 w 10295"/>
                <a:gd name="connsiteY3" fmla="*/ 10423 h 10423"/>
                <a:gd name="connsiteX4" fmla="*/ 0 w 10295"/>
                <a:gd name="connsiteY4" fmla="*/ 443 h 10423"/>
                <a:gd name="connsiteX0" fmla="*/ 0 w 5364"/>
                <a:gd name="connsiteY0" fmla="*/ 104 h 10423"/>
                <a:gd name="connsiteX1" fmla="*/ 5364 w 5364"/>
                <a:gd name="connsiteY1" fmla="*/ 0 h 10423"/>
                <a:gd name="connsiteX2" fmla="*/ 5069 w 5364"/>
                <a:gd name="connsiteY2" fmla="*/ 10423 h 10423"/>
                <a:gd name="connsiteX3" fmla="*/ 1056 w 5364"/>
                <a:gd name="connsiteY3" fmla="*/ 10423 h 10423"/>
                <a:gd name="connsiteX4" fmla="*/ 0 w 5364"/>
                <a:gd name="connsiteY4" fmla="*/ 104 h 10423"/>
                <a:gd name="connsiteX0" fmla="*/ 74 w 10074"/>
                <a:gd name="connsiteY0" fmla="*/ 100 h 10162"/>
                <a:gd name="connsiteX1" fmla="*/ 10074 w 10074"/>
                <a:gd name="connsiteY1" fmla="*/ 0 h 10162"/>
                <a:gd name="connsiteX2" fmla="*/ 9524 w 10074"/>
                <a:gd name="connsiteY2" fmla="*/ 10000 h 10162"/>
                <a:gd name="connsiteX3" fmla="*/ 0 w 10074"/>
                <a:gd name="connsiteY3" fmla="*/ 10162 h 10162"/>
                <a:gd name="connsiteX4" fmla="*/ 74 w 10074"/>
                <a:gd name="connsiteY4" fmla="*/ 100 h 10162"/>
                <a:gd name="connsiteX0" fmla="*/ 74 w 12088"/>
                <a:gd name="connsiteY0" fmla="*/ 100 h 10162"/>
                <a:gd name="connsiteX1" fmla="*/ 10074 w 12088"/>
                <a:gd name="connsiteY1" fmla="*/ 0 h 10162"/>
                <a:gd name="connsiteX2" fmla="*/ 12078 w 12088"/>
                <a:gd name="connsiteY2" fmla="*/ 10000 h 10162"/>
                <a:gd name="connsiteX3" fmla="*/ 0 w 12088"/>
                <a:gd name="connsiteY3" fmla="*/ 10162 h 10162"/>
                <a:gd name="connsiteX4" fmla="*/ 74 w 12088"/>
                <a:gd name="connsiteY4" fmla="*/ 100 h 10162"/>
                <a:gd name="connsiteX0" fmla="*/ 74 w 12088"/>
                <a:gd name="connsiteY0" fmla="*/ 100 h 10406"/>
                <a:gd name="connsiteX1" fmla="*/ 10074 w 12088"/>
                <a:gd name="connsiteY1" fmla="*/ 0 h 10406"/>
                <a:gd name="connsiteX2" fmla="*/ 12078 w 12088"/>
                <a:gd name="connsiteY2" fmla="*/ 10406 h 10406"/>
                <a:gd name="connsiteX3" fmla="*/ 0 w 12088"/>
                <a:gd name="connsiteY3" fmla="*/ 10162 h 10406"/>
                <a:gd name="connsiteX4" fmla="*/ 74 w 12088"/>
                <a:gd name="connsiteY4" fmla="*/ 100 h 10406"/>
                <a:gd name="connsiteX0" fmla="*/ 74 w 10074"/>
                <a:gd name="connsiteY0" fmla="*/ 100 h 10406"/>
                <a:gd name="connsiteX1" fmla="*/ 10074 w 10074"/>
                <a:gd name="connsiteY1" fmla="*/ 0 h 10406"/>
                <a:gd name="connsiteX2" fmla="*/ 9524 w 10074"/>
                <a:gd name="connsiteY2" fmla="*/ 10406 h 10406"/>
                <a:gd name="connsiteX3" fmla="*/ 0 w 10074"/>
                <a:gd name="connsiteY3" fmla="*/ 10162 h 10406"/>
                <a:gd name="connsiteX4" fmla="*/ 74 w 10074"/>
                <a:gd name="connsiteY4" fmla="*/ 100 h 10406"/>
                <a:gd name="connsiteX0" fmla="*/ 74 w 10092"/>
                <a:gd name="connsiteY0" fmla="*/ 100 h 10162"/>
                <a:gd name="connsiteX1" fmla="*/ 10074 w 10092"/>
                <a:gd name="connsiteY1" fmla="*/ 0 h 10162"/>
                <a:gd name="connsiteX2" fmla="*/ 10035 w 10092"/>
                <a:gd name="connsiteY2" fmla="*/ 10081 h 10162"/>
                <a:gd name="connsiteX3" fmla="*/ 0 w 10092"/>
                <a:gd name="connsiteY3" fmla="*/ 10162 h 10162"/>
                <a:gd name="connsiteX4" fmla="*/ 74 w 10092"/>
                <a:gd name="connsiteY4" fmla="*/ 100 h 1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 h="10162">
                  <a:moveTo>
                    <a:pt x="74" y="100"/>
                  </a:moveTo>
                  <a:lnTo>
                    <a:pt x="10074" y="0"/>
                  </a:lnTo>
                  <a:cubicBezTo>
                    <a:pt x="9891" y="3333"/>
                    <a:pt x="10218" y="6748"/>
                    <a:pt x="10035" y="10081"/>
                  </a:cubicBezTo>
                  <a:lnTo>
                    <a:pt x="0" y="10162"/>
                  </a:lnTo>
                  <a:cubicBezTo>
                    <a:pt x="25" y="6808"/>
                    <a:pt x="49" y="3454"/>
                    <a:pt x="74" y="100"/>
                  </a:cubicBezTo>
                  <a:close/>
                </a:path>
              </a:pathLst>
            </a:custGeom>
            <a:pattFill prst="shingle">
              <a:fgClr>
                <a:srgbClr val="FF0000"/>
              </a:fgClr>
              <a:bgClr>
                <a:srgbClr val="DDDDDD"/>
              </a:bgClr>
            </a:patt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1" name="Text Box 71"/>
            <p:cNvSpPr txBox="1">
              <a:spLocks noChangeArrowheads="1"/>
            </p:cNvSpPr>
            <p:nvPr/>
          </p:nvSpPr>
          <p:spPr bwMode="auto">
            <a:xfrm>
              <a:off x="5642398" y="5124272"/>
              <a:ext cx="335651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fr-FR" dirty="0" smtClean="0"/>
                <a:t>Parement ou « éléments durs », présentant parfois un fruit </a:t>
              </a:r>
              <a:r>
                <a:rPr lang="fr-FR" dirty="0" err="1" smtClean="0">
                  <a:solidFill>
                    <a:schemeClr val="accent6"/>
                  </a:solidFill>
                </a:rPr>
                <a:t>η</a:t>
              </a:r>
              <a:endParaRPr lang="fr-FR" dirty="0">
                <a:solidFill>
                  <a:schemeClr val="accent6"/>
                </a:solidFill>
              </a:endParaRPr>
            </a:p>
          </p:txBody>
        </p:sp>
        <p:sp>
          <p:nvSpPr>
            <p:cNvPr id="22" name="Rectangle 21"/>
            <p:cNvSpPr/>
            <p:nvPr/>
          </p:nvSpPr>
          <p:spPr>
            <a:xfrm>
              <a:off x="4827376" y="2575239"/>
              <a:ext cx="3884769" cy="369332"/>
            </a:xfrm>
            <a:prstGeom prst="rect">
              <a:avLst/>
            </a:prstGeom>
          </p:spPr>
          <p:txBody>
            <a:bodyPr wrap="square">
              <a:spAutoFit/>
            </a:bodyPr>
            <a:lstStyle/>
            <a:p>
              <a:r>
                <a:rPr lang="fr-FR" u="sng" dirty="0" smtClean="0">
                  <a:latin typeface="Wingdings 2"/>
                </a:rPr>
                <a:t>j </a:t>
              </a:r>
              <a:r>
                <a:rPr lang="fr-FR" u="sng" dirty="0" smtClean="0"/>
                <a:t>Les remblais</a:t>
              </a:r>
              <a:r>
                <a:rPr lang="fr-FR" u="sng" dirty="0"/>
                <a:t>:</a:t>
              </a:r>
              <a:r>
                <a:rPr lang="fr-FR" u="sng" dirty="0" smtClean="0">
                  <a:effectLst/>
                </a:rPr>
                <a:t> </a:t>
              </a:r>
              <a:endParaRPr lang="fr-FR" u="sng" dirty="0"/>
            </a:p>
          </p:txBody>
        </p:sp>
        <p:sp>
          <p:nvSpPr>
            <p:cNvPr id="23" name="Rectangle 22"/>
            <p:cNvSpPr/>
            <p:nvPr/>
          </p:nvSpPr>
          <p:spPr>
            <a:xfrm>
              <a:off x="4829954" y="3734575"/>
              <a:ext cx="2951048" cy="646331"/>
            </a:xfrm>
            <a:prstGeom prst="rect">
              <a:avLst/>
            </a:prstGeom>
          </p:spPr>
          <p:txBody>
            <a:bodyPr wrap="none">
              <a:spAutoFit/>
            </a:bodyPr>
            <a:lstStyle/>
            <a:p>
              <a:r>
                <a:rPr lang="fr-FR" u="sng" dirty="0" smtClean="0">
                  <a:latin typeface="Wingdings 2"/>
                </a:rPr>
                <a:t>k </a:t>
              </a:r>
              <a:r>
                <a:rPr lang="fr-FR" u="sng" dirty="0" smtClean="0"/>
                <a:t>Les lit de renforcements:</a:t>
              </a:r>
              <a:r>
                <a:rPr lang="fr-FR" u="sng" dirty="0" smtClean="0">
                  <a:effectLst/>
                </a:rPr>
                <a:t> </a:t>
              </a:r>
              <a:endParaRPr lang="fr-FR" u="sng" dirty="0" smtClean="0"/>
            </a:p>
            <a:p>
              <a:r>
                <a:rPr lang="fr-FR" dirty="0" smtClean="0">
                  <a:effectLst/>
                </a:rPr>
                <a:t> </a:t>
              </a:r>
              <a:endParaRPr lang="fr-FR" dirty="0"/>
            </a:p>
          </p:txBody>
        </p:sp>
        <p:sp>
          <p:nvSpPr>
            <p:cNvPr id="24" name="Rectangle 23"/>
            <p:cNvSpPr/>
            <p:nvPr/>
          </p:nvSpPr>
          <p:spPr>
            <a:xfrm>
              <a:off x="4818494" y="4829170"/>
              <a:ext cx="1954456" cy="646331"/>
            </a:xfrm>
            <a:prstGeom prst="rect">
              <a:avLst/>
            </a:prstGeom>
          </p:spPr>
          <p:txBody>
            <a:bodyPr wrap="none">
              <a:spAutoFit/>
            </a:bodyPr>
            <a:lstStyle/>
            <a:p>
              <a:r>
                <a:rPr lang="fr-FR" u="sng" dirty="0">
                  <a:latin typeface="Wingdings 2"/>
                </a:rPr>
                <a:t>l</a:t>
              </a:r>
              <a:r>
                <a:rPr lang="fr-FR" u="sng" dirty="0" smtClean="0">
                  <a:effectLst/>
                </a:rPr>
                <a:t>     </a:t>
              </a:r>
              <a:r>
                <a:rPr lang="fr-FR" u="sng" dirty="0" smtClean="0"/>
                <a:t>Le parement:</a:t>
              </a:r>
              <a:r>
                <a:rPr lang="fr-FR" u="sng" dirty="0" smtClean="0">
                  <a:effectLst/>
                </a:rPr>
                <a:t> </a:t>
              </a:r>
              <a:endParaRPr lang="fr-FR" u="sng" dirty="0" smtClean="0"/>
            </a:p>
            <a:p>
              <a:r>
                <a:rPr lang="fr-FR" dirty="0" smtClean="0">
                  <a:effectLst/>
                </a:rPr>
                <a:t> </a:t>
              </a:r>
              <a:endParaRPr lang="fr-FR" dirty="0"/>
            </a:p>
          </p:txBody>
        </p:sp>
        <p:sp>
          <p:nvSpPr>
            <p:cNvPr id="25" name="Line 50"/>
            <p:cNvSpPr>
              <a:spLocks noChangeShapeType="1"/>
            </p:cNvSpPr>
            <p:nvPr/>
          </p:nvSpPr>
          <p:spPr bwMode="auto">
            <a:xfrm>
              <a:off x="4961709" y="4339936"/>
              <a:ext cx="692150" cy="0"/>
            </a:xfrm>
            <a:prstGeom prst="line">
              <a:avLst/>
            </a:prstGeom>
            <a:noFill/>
            <a:ln w="25400">
              <a:solidFill>
                <a:srgbClr val="1AFFF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6" name="Text Box 71"/>
            <p:cNvSpPr txBox="1">
              <a:spLocks noChangeArrowheads="1"/>
            </p:cNvSpPr>
            <p:nvPr/>
          </p:nvSpPr>
          <p:spPr bwMode="auto">
            <a:xfrm>
              <a:off x="5658247" y="4143307"/>
              <a:ext cx="334066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fr-FR" dirty="0" smtClean="0"/>
                <a:t>Lit de renforcement ou « éléments mous »</a:t>
              </a:r>
              <a:endParaRPr lang="fr-FR" dirty="0"/>
            </a:p>
          </p:txBody>
        </p:sp>
        <p:sp>
          <p:nvSpPr>
            <p:cNvPr id="27" name="Text Box 64"/>
            <p:cNvSpPr txBox="1">
              <a:spLocks noChangeArrowheads="1"/>
            </p:cNvSpPr>
            <p:nvPr/>
          </p:nvSpPr>
          <p:spPr bwMode="auto">
            <a:xfrm>
              <a:off x="5562053" y="6113579"/>
              <a:ext cx="27540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tIns="0" bIns="0">
              <a:spAutoFit/>
            </a:bodyPr>
            <a:lstStyle/>
            <a:p>
              <a:pPr>
                <a:spcBef>
                  <a:spcPct val="50000"/>
                </a:spcBef>
              </a:pPr>
              <a:r>
                <a:rPr lang="fr-FR" sz="1400" i="1" dirty="0" smtClean="0"/>
                <a:t>Drain et béton de propreté </a:t>
              </a:r>
              <a:endParaRPr lang="fr-FR" sz="1400" i="1" dirty="0">
                <a:cs typeface="Arial" charset="0"/>
              </a:endParaRPr>
            </a:p>
          </p:txBody>
        </p:sp>
        <p:sp>
          <p:nvSpPr>
            <p:cNvPr id="28" name="Oval 65"/>
            <p:cNvSpPr>
              <a:spLocks noChangeArrowheads="1"/>
            </p:cNvSpPr>
            <p:nvPr/>
          </p:nvSpPr>
          <p:spPr bwMode="auto">
            <a:xfrm>
              <a:off x="5052495" y="6113580"/>
              <a:ext cx="218487" cy="212593"/>
            </a:xfrm>
            <a:prstGeom prst="ellipse">
              <a:avLst/>
            </a:prstGeom>
            <a:blipFill rotWithShape="1">
              <a:blip r:embed="rId2"/>
              <a:tile tx="0" ty="0" sx="100000" sy="100000" flip="none" algn="tl"/>
            </a:blipFill>
            <a:ln w="9525">
              <a:solidFill>
                <a:schemeClr val="tx1"/>
              </a:solidFill>
              <a:round/>
              <a:headEnd/>
              <a:tailEnd/>
            </a:ln>
            <a:effectLst/>
          </p:spPr>
          <p:txBody>
            <a:bodyPr wrap="none" anchor="ctr"/>
            <a:lstStyle/>
            <a:p>
              <a:endParaRPr lang="fr-FR" dirty="0"/>
            </a:p>
          </p:txBody>
        </p:sp>
        <p:sp>
          <p:nvSpPr>
            <p:cNvPr id="29" name="Rectangle 62"/>
            <p:cNvSpPr>
              <a:spLocks noChangeArrowheads="1"/>
            </p:cNvSpPr>
            <p:nvPr/>
          </p:nvSpPr>
          <p:spPr bwMode="auto">
            <a:xfrm>
              <a:off x="5320947" y="6233129"/>
              <a:ext cx="287997" cy="4571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0" name="Rectangle 29"/>
            <p:cNvSpPr/>
            <p:nvPr/>
          </p:nvSpPr>
          <p:spPr>
            <a:xfrm>
              <a:off x="4970565" y="5767962"/>
              <a:ext cx="3112726" cy="307777"/>
            </a:xfrm>
            <a:prstGeom prst="rect">
              <a:avLst/>
            </a:prstGeom>
          </p:spPr>
          <p:txBody>
            <a:bodyPr wrap="none">
              <a:spAutoFit/>
            </a:bodyPr>
            <a:lstStyle/>
            <a:p>
              <a:r>
                <a:rPr lang="fr-FR" sz="1400" i="1" u="sng" dirty="0" smtClean="0"/>
                <a:t>Mise en place à  la base de l’ouvrage de</a:t>
              </a:r>
              <a:endParaRPr lang="fr-FR" sz="1400" i="1" u="sng" dirty="0"/>
            </a:p>
          </p:txBody>
        </p:sp>
      </p:grpSp>
      <p:grpSp>
        <p:nvGrpSpPr>
          <p:cNvPr id="36" name="Grouper 35"/>
          <p:cNvGrpSpPr/>
          <p:nvPr/>
        </p:nvGrpSpPr>
        <p:grpSpPr>
          <a:xfrm>
            <a:off x="187768" y="1975666"/>
            <a:ext cx="4397010" cy="4753371"/>
            <a:chOff x="117213" y="1975666"/>
            <a:chExt cx="4397010" cy="4753371"/>
          </a:xfrm>
        </p:grpSpPr>
        <p:sp>
          <p:nvSpPr>
            <p:cNvPr id="7" name="ZoneTexte 6"/>
            <p:cNvSpPr txBox="1"/>
            <p:nvPr/>
          </p:nvSpPr>
          <p:spPr>
            <a:xfrm>
              <a:off x="259263" y="1975666"/>
              <a:ext cx="3569396" cy="707886"/>
            </a:xfrm>
            <a:prstGeom prst="rect">
              <a:avLst/>
            </a:prstGeom>
            <a:noFill/>
          </p:spPr>
          <p:txBody>
            <a:bodyPr wrap="square" rtlCol="0">
              <a:spAutoFit/>
            </a:bodyPr>
            <a:lstStyle/>
            <a:p>
              <a:r>
                <a:rPr lang="fr-FR" sz="2000" b="1" u="sng" dirty="0" smtClean="0">
                  <a:ln w="17780" cmpd="sng">
                    <a:solidFill>
                      <a:srgbClr val="FFFFFF"/>
                    </a:solidFill>
                    <a:prstDash val="solid"/>
                    <a:miter lim="800000"/>
                  </a:ln>
                  <a:effectLst>
                    <a:outerShdw blurRad="50800" algn="tl" rotWithShape="0">
                      <a:srgbClr val="000000"/>
                    </a:outerShdw>
                  </a:effectLst>
                  <a:latin typeface="American Typewriter"/>
                  <a:cs typeface="American Typewriter"/>
                </a:rPr>
                <a:t>Schémas d’organisation d’un mur Atalus :</a:t>
              </a:r>
              <a:endParaRPr lang="fr-FR" sz="2000" b="1" u="sng" dirty="0">
                <a:ln w="17780" cmpd="sng">
                  <a:solidFill>
                    <a:srgbClr val="FFFFFF"/>
                  </a:solidFill>
                  <a:prstDash val="solid"/>
                  <a:miter lim="800000"/>
                </a:ln>
                <a:effectLst>
                  <a:outerShdw blurRad="50800" algn="tl" rotWithShape="0">
                    <a:srgbClr val="000000"/>
                  </a:outerShdw>
                </a:effectLst>
                <a:latin typeface="American Typewriter"/>
                <a:cs typeface="American Typewriter"/>
              </a:endParaRPr>
            </a:p>
          </p:txBody>
        </p:sp>
        <p:grpSp>
          <p:nvGrpSpPr>
            <p:cNvPr id="8" name="Grouper 7"/>
            <p:cNvGrpSpPr/>
            <p:nvPr/>
          </p:nvGrpSpPr>
          <p:grpSpPr>
            <a:xfrm>
              <a:off x="117213" y="2723663"/>
              <a:ext cx="4397010" cy="4005374"/>
              <a:chOff x="405336" y="2594384"/>
              <a:chExt cx="4397010" cy="4005374"/>
            </a:xfrm>
          </p:grpSpPr>
          <p:pic>
            <p:nvPicPr>
              <p:cNvPr id="9" name="Image 8" descr="Capture d’écran 2015-07-02 à 01.55.2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5336" y="2594384"/>
                <a:ext cx="4397010" cy="4005374"/>
              </a:xfrm>
              <a:prstGeom prst="rect">
                <a:avLst/>
              </a:prstGeom>
            </p:spPr>
          </p:pic>
          <p:cxnSp>
            <p:nvCxnSpPr>
              <p:cNvPr id="10" name="Connecteur droit 9"/>
              <p:cNvCxnSpPr/>
              <p:nvPr/>
            </p:nvCxnSpPr>
            <p:spPr>
              <a:xfrm>
                <a:off x="4533597" y="2594384"/>
                <a:ext cx="0" cy="3786894"/>
              </a:xfrm>
              <a:prstGeom prst="line">
                <a:avLst/>
              </a:prstGeom>
              <a:ln w="381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1" name="Forme libre 10"/>
              <p:cNvSpPr/>
              <p:nvPr/>
            </p:nvSpPr>
            <p:spPr>
              <a:xfrm>
                <a:off x="4123932" y="4144872"/>
                <a:ext cx="423318" cy="169961"/>
              </a:xfrm>
              <a:custGeom>
                <a:avLst/>
                <a:gdLst>
                  <a:gd name="connsiteX0" fmla="*/ 0 w 423318"/>
                  <a:gd name="connsiteY0" fmla="*/ 6106 h 169961"/>
                  <a:gd name="connsiteX1" fmla="*/ 218487 w 423318"/>
                  <a:gd name="connsiteY1" fmla="*/ 19761 h 169961"/>
                  <a:gd name="connsiteX2" fmla="*/ 423318 w 423318"/>
                  <a:gd name="connsiteY2" fmla="*/ 169961 h 169961"/>
                  <a:gd name="connsiteX3" fmla="*/ 423318 w 423318"/>
                  <a:gd name="connsiteY3" fmla="*/ 169961 h 169961"/>
                </a:gdLst>
                <a:ahLst/>
                <a:cxnLst>
                  <a:cxn ang="0">
                    <a:pos x="connsiteX0" y="connsiteY0"/>
                  </a:cxn>
                  <a:cxn ang="0">
                    <a:pos x="connsiteX1" y="connsiteY1"/>
                  </a:cxn>
                  <a:cxn ang="0">
                    <a:pos x="connsiteX2" y="connsiteY2"/>
                  </a:cxn>
                  <a:cxn ang="0">
                    <a:pos x="connsiteX3" y="connsiteY3"/>
                  </a:cxn>
                </a:cxnLst>
                <a:rect l="l" t="t" r="r" b="b"/>
                <a:pathLst>
                  <a:path w="423318" h="169961">
                    <a:moveTo>
                      <a:pt x="0" y="6106"/>
                    </a:moveTo>
                    <a:cubicBezTo>
                      <a:pt x="73967" y="-721"/>
                      <a:pt x="147934" y="-7548"/>
                      <a:pt x="218487" y="19761"/>
                    </a:cubicBezTo>
                    <a:cubicBezTo>
                      <a:pt x="289040" y="47070"/>
                      <a:pt x="423318" y="169961"/>
                      <a:pt x="423318" y="169961"/>
                    </a:cubicBezTo>
                    <a:lnTo>
                      <a:pt x="423318" y="169961"/>
                    </a:lnTo>
                  </a:path>
                </a:pathLst>
              </a:cu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Oval 65"/>
              <p:cNvSpPr>
                <a:spLocks noChangeArrowheads="1"/>
              </p:cNvSpPr>
              <p:nvPr/>
            </p:nvSpPr>
            <p:spPr bwMode="auto">
              <a:xfrm>
                <a:off x="3944936" y="6150949"/>
                <a:ext cx="259066" cy="253039"/>
              </a:xfrm>
              <a:prstGeom prst="ellipse">
                <a:avLst/>
              </a:prstGeom>
              <a:blipFill rotWithShape="1">
                <a:blip r:embed="rId2"/>
                <a:tile tx="0" ty="0" sx="100000" sy="100000" flip="none" algn="tl"/>
              </a:blipFill>
              <a:ln w="9525">
                <a:solidFill>
                  <a:schemeClr val="tx1"/>
                </a:solidFill>
                <a:round/>
                <a:headEnd/>
                <a:tailEnd/>
              </a:ln>
              <a:effectLst/>
            </p:spPr>
            <p:txBody>
              <a:bodyPr wrap="none" anchor="ctr"/>
              <a:lstStyle/>
              <a:p>
                <a:endParaRPr lang="fr-FR" dirty="0"/>
              </a:p>
            </p:txBody>
          </p:sp>
          <p:sp>
            <p:nvSpPr>
              <p:cNvPr id="13" name="Rectangle 62"/>
              <p:cNvSpPr>
                <a:spLocks noChangeArrowheads="1"/>
              </p:cNvSpPr>
              <p:nvPr/>
            </p:nvSpPr>
            <p:spPr bwMode="auto">
              <a:xfrm>
                <a:off x="4096622" y="6403987"/>
                <a:ext cx="450628" cy="45719"/>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31" name="Rectangle 30"/>
            <p:cNvSpPr/>
            <p:nvPr/>
          </p:nvSpPr>
          <p:spPr>
            <a:xfrm>
              <a:off x="3434265" y="4489379"/>
              <a:ext cx="550551" cy="584776"/>
            </a:xfrm>
            <a:prstGeom prst="rect">
              <a:avLst/>
            </a:prstGeom>
            <a:solidFill>
              <a:schemeClr val="bg1">
                <a:alpha val="53000"/>
              </a:schemeClr>
            </a:solidFill>
          </p:spPr>
          <p:txBody>
            <a:bodyPr wrap="none">
              <a:spAutoFit/>
            </a:bodyPr>
            <a:lstStyle/>
            <a:p>
              <a:r>
                <a:rPr lang="fr-FR" sz="3200" dirty="0">
                  <a:solidFill>
                    <a:srgbClr val="558ED5"/>
                  </a:solidFill>
                  <a:latin typeface="Wingdings 2"/>
                </a:rPr>
                <a:t>l</a:t>
              </a:r>
              <a:r>
                <a:rPr lang="fr-FR" sz="3200" dirty="0" smtClean="0">
                  <a:effectLst/>
                </a:rPr>
                <a:t> </a:t>
              </a:r>
              <a:endParaRPr lang="fr-FR" sz="3200" dirty="0"/>
            </a:p>
          </p:txBody>
        </p:sp>
        <p:sp>
          <p:nvSpPr>
            <p:cNvPr id="32" name="Rectangle 31"/>
            <p:cNvSpPr/>
            <p:nvPr/>
          </p:nvSpPr>
          <p:spPr>
            <a:xfrm>
              <a:off x="2723091" y="3023850"/>
              <a:ext cx="550551" cy="584776"/>
            </a:xfrm>
            <a:prstGeom prst="rect">
              <a:avLst/>
            </a:prstGeom>
            <a:solidFill>
              <a:schemeClr val="bg1">
                <a:alpha val="53000"/>
              </a:schemeClr>
            </a:solidFill>
          </p:spPr>
          <p:txBody>
            <a:bodyPr wrap="none">
              <a:spAutoFit/>
            </a:bodyPr>
            <a:lstStyle/>
            <a:p>
              <a:r>
                <a:rPr lang="fr-FR" sz="3200" dirty="0">
                  <a:solidFill>
                    <a:srgbClr val="558ED5"/>
                  </a:solidFill>
                  <a:latin typeface="Wingdings 2"/>
                </a:rPr>
                <a:t>k</a:t>
              </a:r>
              <a:r>
                <a:rPr lang="fr-FR" sz="3200" dirty="0" smtClean="0">
                  <a:solidFill>
                    <a:schemeClr val="bg1"/>
                  </a:solidFill>
                  <a:effectLst/>
                </a:rPr>
                <a:t> </a:t>
              </a:r>
              <a:endParaRPr lang="fr-FR" sz="3200" dirty="0">
                <a:solidFill>
                  <a:schemeClr val="bg1"/>
                </a:solidFill>
              </a:endParaRPr>
            </a:p>
          </p:txBody>
        </p:sp>
        <p:sp>
          <p:nvSpPr>
            <p:cNvPr id="33" name="Rectangle 32"/>
            <p:cNvSpPr/>
            <p:nvPr/>
          </p:nvSpPr>
          <p:spPr>
            <a:xfrm>
              <a:off x="961545" y="3387271"/>
              <a:ext cx="550551" cy="584776"/>
            </a:xfrm>
            <a:prstGeom prst="rect">
              <a:avLst/>
            </a:prstGeom>
            <a:solidFill>
              <a:schemeClr val="bg1">
                <a:alpha val="53000"/>
              </a:schemeClr>
            </a:solidFill>
          </p:spPr>
          <p:txBody>
            <a:bodyPr wrap="none">
              <a:spAutoFit/>
            </a:bodyPr>
            <a:lstStyle/>
            <a:p>
              <a:r>
                <a:rPr lang="fr-FR" sz="3200" dirty="0">
                  <a:solidFill>
                    <a:schemeClr val="tx2">
                      <a:lumMod val="60000"/>
                      <a:lumOff val="40000"/>
                    </a:schemeClr>
                  </a:solidFill>
                  <a:latin typeface="Wingdings 2"/>
                </a:rPr>
                <a:t>j</a:t>
              </a:r>
              <a:r>
                <a:rPr lang="fr-FR" sz="3200" dirty="0" smtClean="0">
                  <a:solidFill>
                    <a:schemeClr val="tx2">
                      <a:lumMod val="60000"/>
                      <a:lumOff val="40000"/>
                    </a:schemeClr>
                  </a:solidFill>
                  <a:effectLst/>
                </a:rPr>
                <a:t> </a:t>
              </a:r>
              <a:endParaRPr lang="fr-FR" dirty="0">
                <a:solidFill>
                  <a:schemeClr val="tx2">
                    <a:lumMod val="60000"/>
                    <a:lumOff val="40000"/>
                  </a:schemeClr>
                </a:solidFill>
              </a:endParaRPr>
            </a:p>
          </p:txBody>
        </p:sp>
        <p:sp>
          <p:nvSpPr>
            <p:cNvPr id="35" name="Rectangle 34"/>
            <p:cNvSpPr/>
            <p:nvPr/>
          </p:nvSpPr>
          <p:spPr>
            <a:xfrm>
              <a:off x="3830492" y="3769092"/>
              <a:ext cx="308648" cy="369332"/>
            </a:xfrm>
            <a:prstGeom prst="rect">
              <a:avLst/>
            </a:prstGeom>
          </p:spPr>
          <p:txBody>
            <a:bodyPr wrap="none">
              <a:spAutoFit/>
            </a:bodyPr>
            <a:lstStyle/>
            <a:p>
              <a:pPr>
                <a:spcBef>
                  <a:spcPct val="50000"/>
                </a:spcBef>
              </a:pPr>
              <a:r>
                <a:rPr lang="fr-FR" b="1" dirty="0" err="1" smtClean="0">
                  <a:solidFill>
                    <a:schemeClr val="accent6"/>
                  </a:solidFill>
                </a:rPr>
                <a:t>η</a:t>
              </a:r>
              <a:endParaRPr lang="fr-FR" b="1" dirty="0">
                <a:solidFill>
                  <a:schemeClr val="accent6"/>
                </a:solidFill>
              </a:endParaRPr>
            </a:p>
          </p:txBody>
        </p:sp>
      </p:grpSp>
    </p:spTree>
    <p:extLst>
      <p:ext uri="{BB962C8B-B14F-4D97-AF65-F5344CB8AC3E}">
        <p14:creationId xmlns:p14="http://schemas.microsoft.com/office/powerpoint/2010/main" xmlns="" val="1560036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0604"/>
            <a:ext cx="9144000" cy="644172"/>
          </a:xfrm>
        </p:spPr>
        <p:txBody>
          <a:bodyPr>
            <a:normAutofit fontScale="90000"/>
          </a:bodyPr>
          <a:lstStyle/>
          <a:p>
            <a:pPr algn="ctr"/>
            <a:r>
              <a:rPr lang="fr-FR" sz="4000" b="0" dirty="0">
                <a:solidFill>
                  <a:prstClr val="black"/>
                </a:solidFill>
              </a:rPr>
              <a:t>Les ouvrages de soutènements composites</a:t>
            </a:r>
            <a:endParaRPr lang="fr-FR" dirty="0"/>
          </a:p>
        </p:txBody>
      </p:sp>
      <p:pic>
        <p:nvPicPr>
          <p:cNvPr id="6" name="Espace réservé du contenu 5" descr="geogrid-for-retaining-wall-59870-2191447.jpg"/>
          <p:cNvPicPr>
            <a:picLocks noGrp="1" noChangeAspect="1"/>
          </p:cNvPicPr>
          <p:nvPr>
            <p:ph idx="1"/>
          </p:nvPr>
        </p:nvPicPr>
        <p:blipFill>
          <a:blip r:embed="rId2">
            <a:extLst>
              <a:ext uri="{28A0092B-C50C-407E-A947-70E740481C1C}">
                <a14:useLocalDpi xmlns:a14="http://schemas.microsoft.com/office/drawing/2010/main" xmlns="" val="0"/>
              </a:ext>
            </a:extLst>
          </a:blip>
          <a:srcRect l="9419" r="9419"/>
          <a:stretch>
            <a:fillRect/>
          </a:stretch>
        </p:blipFill>
        <p:spPr>
          <a:xfrm>
            <a:off x="3575049" y="1435101"/>
            <a:ext cx="5111749" cy="4691062"/>
          </a:xfrm>
        </p:spPr>
      </p:pic>
      <p:sp>
        <p:nvSpPr>
          <p:cNvPr id="4" name="Espace réservé du texte 3"/>
          <p:cNvSpPr>
            <a:spLocks noGrp="1"/>
          </p:cNvSpPr>
          <p:nvPr>
            <p:ph type="body" sz="half" idx="2"/>
          </p:nvPr>
        </p:nvSpPr>
        <p:spPr>
          <a:xfrm>
            <a:off x="457200" y="1435101"/>
            <a:ext cx="3008313" cy="4691062"/>
          </a:xfrm>
        </p:spPr>
        <p:txBody>
          <a:bodyPr>
            <a:normAutofit lnSpcReduction="10000"/>
          </a:bodyPr>
          <a:lstStyle/>
          <a:p>
            <a:pPr marL="285750" indent="-285750">
              <a:buFont typeface="Arial"/>
              <a:buChar char="•"/>
            </a:pPr>
            <a:r>
              <a:rPr lang="fr-FR" sz="1800" dirty="0" smtClean="0"/>
              <a:t>Les lits de renforcements sont souples, résistants, et plus ou moins « extensibles ». </a:t>
            </a:r>
          </a:p>
          <a:p>
            <a:endParaRPr lang="fr-FR" sz="1800" dirty="0" smtClean="0"/>
          </a:p>
          <a:p>
            <a:pPr marL="285750" indent="-285750">
              <a:buFont typeface="Arial"/>
              <a:buChar char="•"/>
            </a:pPr>
            <a:r>
              <a:rPr lang="fr-FR" sz="1800" dirty="0" smtClean="0"/>
              <a:t>Ils peuvent être:</a:t>
            </a:r>
          </a:p>
          <a:p>
            <a:pPr marL="285750" indent="-285750">
              <a:buFontTx/>
              <a:buChar char="-"/>
            </a:pPr>
            <a:r>
              <a:rPr lang="fr-FR" sz="1800" dirty="0" smtClean="0"/>
              <a:t>en métal ( Ex: nappes de treillis soudé,…), </a:t>
            </a:r>
          </a:p>
          <a:p>
            <a:pPr marL="285750" indent="-285750">
              <a:buFontTx/>
              <a:buChar char="-"/>
            </a:pPr>
            <a:r>
              <a:rPr lang="fr-FR" sz="1800" dirty="0" smtClean="0"/>
              <a:t>ou synthétiques ( bandes géo-synthétiques, nappes </a:t>
            </a:r>
            <a:r>
              <a:rPr lang="fr-FR" sz="1800" dirty="0" err="1" smtClean="0"/>
              <a:t>géo-textiles</a:t>
            </a:r>
            <a:r>
              <a:rPr lang="fr-FR" sz="1800" dirty="0" smtClean="0"/>
              <a:t>, géo-grilles, …). </a:t>
            </a:r>
          </a:p>
          <a:p>
            <a:pPr marL="285750" indent="-285750">
              <a:buFont typeface="Arial"/>
              <a:buChar char="•"/>
            </a:pPr>
            <a:endParaRPr lang="fr-FR" sz="1800" dirty="0"/>
          </a:p>
          <a:p>
            <a:pPr marL="285750" indent="-285750">
              <a:buFont typeface="Arial"/>
              <a:buChar char="•"/>
            </a:pPr>
            <a:r>
              <a:rPr lang="fr-FR" sz="1800" dirty="0" smtClean="0"/>
              <a:t>Ils sont disposés par lit horizontaux distants de 0,30 à 1,00  m environ. </a:t>
            </a:r>
          </a:p>
        </p:txBody>
      </p:sp>
      <p:sp>
        <p:nvSpPr>
          <p:cNvPr id="7" name="ZoneTexte 6"/>
          <p:cNvSpPr txBox="1"/>
          <p:nvPr/>
        </p:nvSpPr>
        <p:spPr>
          <a:xfrm rot="20369872">
            <a:off x="5588000" y="4049889"/>
            <a:ext cx="1086556" cy="369332"/>
          </a:xfrm>
          <a:prstGeom prst="rect">
            <a:avLst/>
          </a:prstGeom>
          <a:noFill/>
        </p:spPr>
        <p:txBody>
          <a:bodyPr wrap="square" rtlCol="0">
            <a:spAutoFit/>
          </a:bodyPr>
          <a:lstStyle/>
          <a:p>
            <a:r>
              <a:rPr lang="fr-FR" b="1" dirty="0" smtClean="0">
                <a:solidFill>
                  <a:schemeClr val="bg1"/>
                </a:solidFill>
              </a:rPr>
              <a:t>Remblais</a:t>
            </a:r>
            <a:endParaRPr lang="fr-FR" b="1" dirty="0">
              <a:solidFill>
                <a:schemeClr val="bg1"/>
              </a:solidFill>
            </a:endParaRPr>
          </a:p>
        </p:txBody>
      </p:sp>
      <p:sp>
        <p:nvSpPr>
          <p:cNvPr id="8" name="ZoneTexte 7"/>
          <p:cNvSpPr txBox="1"/>
          <p:nvPr/>
        </p:nvSpPr>
        <p:spPr>
          <a:xfrm rot="20181834">
            <a:off x="5251099" y="4547002"/>
            <a:ext cx="2325084" cy="369332"/>
          </a:xfrm>
          <a:prstGeom prst="rect">
            <a:avLst/>
          </a:prstGeom>
          <a:noFill/>
        </p:spPr>
        <p:txBody>
          <a:bodyPr wrap="square" rtlCol="0">
            <a:spAutoFit/>
          </a:bodyPr>
          <a:lstStyle/>
          <a:p>
            <a:r>
              <a:rPr lang="fr-FR" b="1" dirty="0" smtClean="0">
                <a:solidFill>
                  <a:schemeClr val="bg1"/>
                </a:solidFill>
              </a:rPr>
              <a:t>Lit de renforcement</a:t>
            </a:r>
            <a:endParaRPr lang="fr-FR" b="1" dirty="0">
              <a:solidFill>
                <a:schemeClr val="bg1"/>
              </a:solidFill>
            </a:endParaRPr>
          </a:p>
        </p:txBody>
      </p:sp>
      <p:sp>
        <p:nvSpPr>
          <p:cNvPr id="9" name="ZoneTexte 8"/>
          <p:cNvSpPr txBox="1"/>
          <p:nvPr/>
        </p:nvSpPr>
        <p:spPr>
          <a:xfrm rot="2133012">
            <a:off x="3575049" y="4898179"/>
            <a:ext cx="1525057" cy="369332"/>
          </a:xfrm>
          <a:prstGeom prst="rect">
            <a:avLst/>
          </a:prstGeom>
          <a:noFill/>
        </p:spPr>
        <p:txBody>
          <a:bodyPr wrap="square" rtlCol="0">
            <a:spAutoFit/>
          </a:bodyPr>
          <a:lstStyle/>
          <a:p>
            <a:r>
              <a:rPr lang="fr-FR" b="1" dirty="0" smtClean="0">
                <a:solidFill>
                  <a:srgbClr val="FFFFFF"/>
                </a:solidFill>
              </a:rPr>
              <a:t>Parement</a:t>
            </a:r>
            <a:endParaRPr lang="fr-FR" b="1" dirty="0">
              <a:solidFill>
                <a:srgbClr val="FFFFFF"/>
              </a:solidFill>
            </a:endParaRPr>
          </a:p>
        </p:txBody>
      </p:sp>
      <p:sp>
        <p:nvSpPr>
          <p:cNvPr id="10" name="ZoneTexte 9"/>
          <p:cNvSpPr txBox="1"/>
          <p:nvPr/>
        </p:nvSpPr>
        <p:spPr>
          <a:xfrm>
            <a:off x="3434155" y="6175729"/>
            <a:ext cx="5699707" cy="369332"/>
          </a:xfrm>
          <a:prstGeom prst="rect">
            <a:avLst/>
          </a:prstGeom>
          <a:noFill/>
        </p:spPr>
        <p:txBody>
          <a:bodyPr wrap="square" rtlCol="0">
            <a:spAutoFit/>
          </a:bodyPr>
          <a:lstStyle/>
          <a:p>
            <a:r>
              <a:rPr lang="fr-FR" b="1" i="1" u="sng" dirty="0" smtClean="0"/>
              <a:t>Eléments constituants des ouvrages en remblais renforcés </a:t>
            </a:r>
            <a:endParaRPr lang="fr-FR" b="1" i="1" u="sng" dirty="0"/>
          </a:p>
        </p:txBody>
      </p:sp>
    </p:spTree>
    <p:extLst>
      <p:ext uri="{BB962C8B-B14F-4D97-AF65-F5344CB8AC3E}">
        <p14:creationId xmlns:p14="http://schemas.microsoft.com/office/powerpoint/2010/main" xmlns="" val="184409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776"/>
            <a:ext cx="9144000" cy="644172"/>
          </a:xfrm>
        </p:spPr>
        <p:txBody>
          <a:bodyPr>
            <a:normAutofit fontScale="90000"/>
          </a:bodyPr>
          <a:lstStyle/>
          <a:p>
            <a:pPr algn="ctr"/>
            <a:r>
              <a:rPr lang="fr-FR" sz="4000" b="0" dirty="0">
                <a:solidFill>
                  <a:prstClr val="black"/>
                </a:solidFill>
              </a:rPr>
              <a:t>Les ouvrages de soutènements composites</a:t>
            </a:r>
            <a:endParaRPr lang="fr-FR" dirty="0"/>
          </a:p>
        </p:txBody>
      </p:sp>
      <p:sp>
        <p:nvSpPr>
          <p:cNvPr id="4" name="Espace réservé du texte 3"/>
          <p:cNvSpPr>
            <a:spLocks noGrp="1"/>
          </p:cNvSpPr>
          <p:nvPr>
            <p:ph type="body" sz="half" idx="2"/>
          </p:nvPr>
        </p:nvSpPr>
        <p:spPr>
          <a:xfrm>
            <a:off x="457200" y="651522"/>
            <a:ext cx="8475133" cy="1046652"/>
          </a:xfrm>
        </p:spPr>
        <p:txBody>
          <a:bodyPr>
            <a:normAutofit/>
          </a:bodyPr>
          <a:lstStyle/>
          <a:p>
            <a:pPr marL="285750" indent="-285750">
              <a:buFont typeface="Arial"/>
              <a:buChar char="•"/>
            </a:pPr>
            <a:r>
              <a:rPr lang="fr-FR" sz="1800" dirty="0" smtClean="0"/>
              <a:t>Le parement a un rôle de confinement et protection du remblais et de lit de renforcement.</a:t>
            </a:r>
          </a:p>
          <a:p>
            <a:pPr marL="285750" indent="-285750">
              <a:buFont typeface="Arial"/>
              <a:buChar char="•"/>
            </a:pPr>
            <a:r>
              <a:rPr lang="fr-FR" sz="1800" dirty="0" smtClean="0"/>
              <a:t>Il peut être constitué d’éléments préfabriqués comme les Atalus.  </a:t>
            </a:r>
          </a:p>
        </p:txBody>
      </p:sp>
      <p:pic>
        <p:nvPicPr>
          <p:cNvPr id="11" name="Image 10" descr="Unknow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07165" y="1698173"/>
            <a:ext cx="6820368" cy="4092221"/>
          </a:xfrm>
          <a:prstGeom prst="rect">
            <a:avLst/>
          </a:prstGeom>
        </p:spPr>
      </p:pic>
      <p:pic>
        <p:nvPicPr>
          <p:cNvPr id="12" name="Image 11" descr="teaserbox_2461522510.jpg"/>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0" b="82873" l="14000" r="100000">
                        <a14:backgroundMark x1="33333" y1="47514" x2="33333" y2="47514"/>
                        <a14:backgroundMark x1="41667" y1="46961" x2="41667" y2="46961"/>
                        <a14:backgroundMark x1="65667" y1="62431" x2="65667" y2="62431"/>
                        <a14:backgroundMark x1="67000" y1="72928" x2="67000" y2="72928"/>
                        <a14:backgroundMark x1="76000" y1="74033" x2="76000" y2="74033"/>
                        <a14:backgroundMark x1="91667" y1="58011" x2="91667" y2="58011"/>
                        <a14:backgroundMark x1="55667" y1="69061" x2="55667" y2="69061"/>
                        <a14:backgroundMark x1="42333" y1="62983" x2="42333" y2="62983"/>
                        <a14:backgroundMark x1="23333" y1="45304" x2="23333" y2="45304"/>
                        <a14:backgroundMark x1="16667" y1="41989" x2="16667" y2="41989"/>
                        <a14:backgroundMark x1="18667" y1="37569" x2="22000" y2="33702"/>
                        <a14:backgroundMark x1="25667" y1="41989" x2="25667" y2="41989"/>
                        <a14:backgroundMark x1="31333" y1="40331" x2="31333" y2="40331"/>
                        <a14:backgroundMark x1="40000" y1="38122" x2="40000" y2="38122"/>
                        <a14:backgroundMark x1="39333" y1="48619" x2="39333" y2="48619"/>
                        <a14:backgroundMark x1="46667" y1="57459" x2="46667" y2="57459"/>
                        <a14:backgroundMark x1="60333" y1="56354" x2="60333" y2="56354"/>
                        <a14:backgroundMark x1="60333" y1="64641" x2="60333" y2="64641"/>
                        <a14:backgroundMark x1="69667" y1="76243" x2="69667" y2="76243"/>
                        <a14:backgroundMark x1="67333" y1="79558" x2="67333" y2="79558"/>
                        <a14:backgroundMark x1="83333" y1="75138" x2="83333" y2="75138"/>
                      </a14:backgroundRemoval>
                    </a14:imgEffect>
                  </a14:imgLayer>
                </a14:imgProps>
              </a:ext>
              <a:ext uri="{28A0092B-C50C-407E-A947-70E740481C1C}">
                <a14:useLocalDpi xmlns:a14="http://schemas.microsoft.com/office/drawing/2010/main" xmlns="" val="0"/>
              </a:ext>
            </a:extLst>
          </a:blip>
          <a:srcRect l="19460" t="-1" r="8667" b="28082"/>
          <a:stretch/>
        </p:blipFill>
        <p:spPr>
          <a:xfrm flipH="1">
            <a:off x="7553014" y="5871926"/>
            <a:ext cx="1588848" cy="959209"/>
          </a:xfrm>
          <a:prstGeom prst="rect">
            <a:avLst/>
          </a:prstGeom>
        </p:spPr>
      </p:pic>
      <p:sp>
        <p:nvSpPr>
          <p:cNvPr id="13" name="ZoneTexte 12"/>
          <p:cNvSpPr txBox="1"/>
          <p:nvPr/>
        </p:nvSpPr>
        <p:spPr>
          <a:xfrm rot="19768103">
            <a:off x="7742171" y="6462286"/>
            <a:ext cx="1337652" cy="369332"/>
          </a:xfrm>
          <a:prstGeom prst="rect">
            <a:avLst/>
          </a:prstGeom>
          <a:noFill/>
        </p:spPr>
        <p:txBody>
          <a:bodyPr wrap="square" rtlCol="0">
            <a:spAutoFit/>
          </a:bodyPr>
          <a:lstStyle/>
          <a:p>
            <a:pPr algn="ctr"/>
            <a:r>
              <a:rPr lang="fr-FR" b="1" dirty="0" smtClean="0">
                <a:solidFill>
                  <a:srgbClr val="FF0000"/>
                </a:solidFill>
              </a:rPr>
              <a:t>Atalus</a:t>
            </a:r>
            <a:endParaRPr lang="fr-FR" b="1" dirty="0">
              <a:solidFill>
                <a:srgbClr val="FF0000"/>
              </a:solidFill>
            </a:endParaRPr>
          </a:p>
        </p:txBody>
      </p:sp>
      <p:sp>
        <p:nvSpPr>
          <p:cNvPr id="14" name="ZoneTexte 13"/>
          <p:cNvSpPr txBox="1"/>
          <p:nvPr/>
        </p:nvSpPr>
        <p:spPr>
          <a:xfrm>
            <a:off x="4391285" y="5147393"/>
            <a:ext cx="1134977" cy="369332"/>
          </a:xfrm>
          <a:prstGeom prst="rect">
            <a:avLst/>
          </a:prstGeom>
          <a:solidFill>
            <a:srgbClr val="EEECE1">
              <a:alpha val="68000"/>
            </a:srgbClr>
          </a:solidFill>
        </p:spPr>
        <p:txBody>
          <a:bodyPr wrap="square" rtlCol="0">
            <a:spAutoFit/>
          </a:bodyPr>
          <a:lstStyle/>
          <a:p>
            <a:r>
              <a:rPr lang="fr-FR" b="1" dirty="0" smtClean="0">
                <a:solidFill>
                  <a:srgbClr val="FF0000"/>
                </a:solidFill>
              </a:rPr>
              <a:t>Remblais</a:t>
            </a:r>
            <a:endParaRPr lang="fr-FR" b="1" dirty="0">
              <a:solidFill>
                <a:srgbClr val="FF0000"/>
              </a:solidFill>
            </a:endParaRPr>
          </a:p>
        </p:txBody>
      </p:sp>
      <p:sp>
        <p:nvSpPr>
          <p:cNvPr id="15" name="ZoneTexte 14"/>
          <p:cNvSpPr txBox="1"/>
          <p:nvPr/>
        </p:nvSpPr>
        <p:spPr>
          <a:xfrm>
            <a:off x="5823515" y="2495903"/>
            <a:ext cx="905279" cy="369332"/>
          </a:xfrm>
          <a:prstGeom prst="rect">
            <a:avLst/>
          </a:prstGeom>
          <a:solidFill>
            <a:srgbClr val="EEECE1">
              <a:alpha val="71000"/>
            </a:srgbClr>
          </a:solidFill>
        </p:spPr>
        <p:txBody>
          <a:bodyPr wrap="square" rtlCol="0">
            <a:spAutoFit/>
          </a:bodyPr>
          <a:lstStyle/>
          <a:p>
            <a:pPr algn="ctr"/>
            <a:r>
              <a:rPr lang="fr-FR" b="1" dirty="0" smtClean="0">
                <a:solidFill>
                  <a:srgbClr val="FF0000"/>
                </a:solidFill>
              </a:rPr>
              <a:t>Atalus</a:t>
            </a:r>
            <a:endParaRPr lang="fr-FR" b="1" dirty="0">
              <a:solidFill>
                <a:srgbClr val="FF0000"/>
              </a:solidFill>
            </a:endParaRPr>
          </a:p>
        </p:txBody>
      </p:sp>
      <p:sp>
        <p:nvSpPr>
          <p:cNvPr id="16" name="ZoneTexte 15"/>
          <p:cNvSpPr txBox="1"/>
          <p:nvPr/>
        </p:nvSpPr>
        <p:spPr>
          <a:xfrm>
            <a:off x="5134422" y="3863673"/>
            <a:ext cx="2378048" cy="369332"/>
          </a:xfrm>
          <a:prstGeom prst="rect">
            <a:avLst/>
          </a:prstGeom>
          <a:solidFill>
            <a:srgbClr val="EEECE1">
              <a:alpha val="68000"/>
            </a:srgbClr>
          </a:solidFill>
        </p:spPr>
        <p:txBody>
          <a:bodyPr wrap="square" rtlCol="0">
            <a:spAutoFit/>
          </a:bodyPr>
          <a:lstStyle/>
          <a:p>
            <a:pPr algn="ctr"/>
            <a:r>
              <a:rPr lang="fr-FR" b="1" dirty="0" smtClean="0">
                <a:solidFill>
                  <a:srgbClr val="FF0000"/>
                </a:solidFill>
              </a:rPr>
              <a:t>Lit de renforcement</a:t>
            </a:r>
            <a:endParaRPr lang="fr-FR" b="1" dirty="0">
              <a:solidFill>
                <a:srgbClr val="FF0000"/>
              </a:solidFill>
            </a:endParaRPr>
          </a:p>
        </p:txBody>
      </p:sp>
      <p:cxnSp>
        <p:nvCxnSpPr>
          <p:cNvPr id="18" name="Connecteur droit avec flèche 17"/>
          <p:cNvCxnSpPr/>
          <p:nvPr/>
        </p:nvCxnSpPr>
        <p:spPr>
          <a:xfrm flipH="1" flipV="1">
            <a:off x="2688817" y="4823060"/>
            <a:ext cx="1702468" cy="4863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16" idx="1"/>
          </p:cNvCxnSpPr>
          <p:nvPr/>
        </p:nvCxnSpPr>
        <p:spPr>
          <a:xfrm flipH="1" flipV="1">
            <a:off x="3972422" y="3863673"/>
            <a:ext cx="1162000" cy="184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15" idx="1"/>
          </p:cNvCxnSpPr>
          <p:nvPr/>
        </p:nvCxnSpPr>
        <p:spPr>
          <a:xfrm flipH="1">
            <a:off x="5134422" y="2680569"/>
            <a:ext cx="689093" cy="8130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2340718" y="1721903"/>
            <a:ext cx="3780053" cy="369332"/>
          </a:xfrm>
          <a:prstGeom prst="rect">
            <a:avLst/>
          </a:prstGeom>
          <a:noFill/>
        </p:spPr>
        <p:txBody>
          <a:bodyPr wrap="square" rtlCol="0">
            <a:spAutoFit/>
          </a:bodyPr>
          <a:lstStyle/>
          <a:p>
            <a:r>
              <a:rPr lang="fr-FR" b="1" i="1" u="sng" dirty="0" smtClean="0">
                <a:solidFill>
                  <a:schemeClr val="bg1"/>
                </a:solidFill>
              </a:rPr>
              <a:t>Exemple d’exécution d’un mur Atalus</a:t>
            </a:r>
            <a:endParaRPr lang="fr-FR" b="1" i="1" u="sng" dirty="0">
              <a:solidFill>
                <a:schemeClr val="bg1"/>
              </a:solidFill>
            </a:endParaRPr>
          </a:p>
        </p:txBody>
      </p:sp>
      <p:sp>
        <p:nvSpPr>
          <p:cNvPr id="26" name="ZoneTexte 25"/>
          <p:cNvSpPr txBox="1"/>
          <p:nvPr/>
        </p:nvSpPr>
        <p:spPr>
          <a:xfrm>
            <a:off x="105775" y="6143631"/>
            <a:ext cx="5507994" cy="610329"/>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Emprise au sol derrière le parement peut-être grande.</a:t>
            </a:r>
          </a:p>
        </p:txBody>
      </p:sp>
      <p:sp>
        <p:nvSpPr>
          <p:cNvPr id="27" name="ZoneTexte 26"/>
          <p:cNvSpPr txBox="1"/>
          <p:nvPr/>
        </p:nvSpPr>
        <p:spPr>
          <a:xfrm>
            <a:off x="102570" y="1724362"/>
            <a:ext cx="2126851" cy="4247317"/>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a:t>f</a:t>
            </a:r>
            <a:r>
              <a:rPr lang="fr-FR" dirty="0" smtClean="0"/>
              <a:t>aible profondeur d’ancrage,</a:t>
            </a:r>
          </a:p>
          <a:p>
            <a:pPr marL="285750" indent="-285750">
              <a:buFontTx/>
              <a:buChar char="-"/>
            </a:pPr>
            <a:r>
              <a:rPr lang="fr-FR" dirty="0"/>
              <a:t>f</a:t>
            </a:r>
            <a:r>
              <a:rPr lang="fr-FR" dirty="0" smtClean="0"/>
              <a:t>acilement réalisable pour une entreprise spécialisé, suivant soigneusement les procédures,</a:t>
            </a:r>
          </a:p>
          <a:p>
            <a:pPr marL="285750" indent="-285750">
              <a:buFontTx/>
              <a:buChar char="-"/>
            </a:pPr>
            <a:r>
              <a:rPr lang="fr-FR" dirty="0" smtClean="0"/>
              <a:t>ouvrage souple acceptant les tassements différentiels.</a:t>
            </a:r>
          </a:p>
          <a:p>
            <a:pPr marL="285750" indent="-285750">
              <a:buFontTx/>
              <a:buChar char="-"/>
            </a:pPr>
            <a:endParaRPr lang="fr-FR" dirty="0"/>
          </a:p>
        </p:txBody>
      </p:sp>
    </p:spTree>
    <p:extLst>
      <p:ext uri="{BB962C8B-B14F-4D97-AF65-F5344CB8AC3E}">
        <p14:creationId xmlns:p14="http://schemas.microsoft.com/office/powerpoint/2010/main" xmlns="" val="275079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41"/>
            <a:ext cx="9144000" cy="557918"/>
          </a:xfrm>
        </p:spPr>
        <p:txBody>
          <a:bodyPr>
            <a:normAutofit fontScale="90000"/>
          </a:bodyPr>
          <a:lstStyle/>
          <a:p>
            <a:r>
              <a:rPr lang="fr-FR" dirty="0" smtClean="0"/>
              <a:t>Les ouvrages de soutènements composites</a:t>
            </a:r>
            <a:endParaRPr lang="fr-FR" dirty="0"/>
          </a:p>
        </p:txBody>
      </p:sp>
      <p:sp>
        <p:nvSpPr>
          <p:cNvPr id="3" name="Espace réservé du contenu 2"/>
          <p:cNvSpPr>
            <a:spLocks noGrp="1"/>
          </p:cNvSpPr>
          <p:nvPr>
            <p:ph idx="1"/>
          </p:nvPr>
        </p:nvSpPr>
        <p:spPr>
          <a:xfrm>
            <a:off x="0" y="578558"/>
            <a:ext cx="9144000" cy="6279441"/>
          </a:xfrm>
        </p:spPr>
        <p:txBody>
          <a:bodyPr>
            <a:noAutofit/>
          </a:bodyPr>
          <a:lstStyle/>
          <a:p>
            <a:r>
              <a:rPr lang="fr-FR" sz="2000" dirty="0" smtClean="0"/>
              <a:t>Les massifs en sol cloué sont des massifs de soutènement réalisés en déblais, de haut en bas, par tranches (ou passes), successives.</a:t>
            </a:r>
          </a:p>
          <a:p>
            <a:endParaRPr lang="fr-FR" sz="2000" dirty="0" smtClean="0"/>
          </a:p>
          <a:p>
            <a:endParaRPr lang="fr-FR" sz="2000" dirty="0"/>
          </a:p>
          <a:p>
            <a:endParaRPr lang="fr-FR" sz="2000" dirty="0" smtClean="0"/>
          </a:p>
          <a:p>
            <a:endParaRPr lang="fr-FR" sz="2000" dirty="0" smtClean="0"/>
          </a:p>
          <a:p>
            <a:endParaRPr lang="fr-FR" sz="2000" dirty="0"/>
          </a:p>
          <a:p>
            <a:endParaRPr lang="fr-FR" sz="2000" dirty="0" smtClean="0"/>
          </a:p>
          <a:p>
            <a:endParaRPr lang="fr-FR" sz="2000" dirty="0" smtClean="0"/>
          </a:p>
          <a:p>
            <a:endParaRPr lang="fr-FR" sz="2000" dirty="0" smtClean="0"/>
          </a:p>
          <a:p>
            <a:endParaRPr lang="fr-FR" sz="2000" dirty="0"/>
          </a:p>
          <a:p>
            <a:endParaRPr lang="fr-FR" sz="2000" dirty="0"/>
          </a:p>
          <a:p>
            <a:endParaRPr lang="fr-FR" sz="2000" dirty="0" smtClean="0"/>
          </a:p>
          <a:p>
            <a:endParaRPr lang="fr-FR" sz="1400" dirty="0"/>
          </a:p>
          <a:p>
            <a:r>
              <a:rPr lang="fr-FR" sz="2000" dirty="0" smtClean="0"/>
              <a:t>A chaque phase de terrassement on renforce le sol en place par des barres passives (clous) disposées en lits peu inclinés par rapport à l’horizontale, puis à réaliser un parement, constitué le plus souvent de voile en béton projeté sur un treillis métallique.</a:t>
            </a:r>
          </a:p>
          <a:p>
            <a:endParaRPr lang="fr-FR" sz="1000" dirty="0"/>
          </a:p>
          <a:p>
            <a:endParaRPr lang="fr-FR" sz="2800" dirty="0" smtClean="0"/>
          </a:p>
          <a:p>
            <a:endParaRPr lang="fr-FR" sz="2800" dirty="0"/>
          </a:p>
          <a:p>
            <a:endParaRPr lang="fr-FR" sz="2800" dirty="0" smtClean="0"/>
          </a:p>
          <a:p>
            <a:endParaRPr lang="fr-FR" sz="2800" dirty="0" smtClean="0"/>
          </a:p>
          <a:p>
            <a:r>
              <a:rPr lang="fr-FR" sz="2800" dirty="0" err="1" smtClean="0">
                <a:solidFill>
                  <a:srgbClr val="FFFFFF"/>
                </a:solidFill>
              </a:rPr>
              <a:t>kkkk</a:t>
            </a:r>
            <a:endParaRPr lang="fr-FR" sz="2800" dirty="0" smtClean="0">
              <a:solidFill>
                <a:srgbClr val="FFFFFF"/>
              </a:solidFill>
            </a:endParaRPr>
          </a:p>
        </p:txBody>
      </p:sp>
      <p:pic>
        <p:nvPicPr>
          <p:cNvPr id="4" name="Image 3" descr="Capture d’écran 2016-05-27 à 18.00.45.png"/>
          <p:cNvPicPr>
            <a:picLocks noChangeAspect="1"/>
          </p:cNvPicPr>
          <p:nvPr/>
        </p:nvPicPr>
        <p:blipFill rotWithShape="1">
          <a:blip r:embed="rId2">
            <a:extLst>
              <a:ext uri="{28A0092B-C50C-407E-A947-70E740481C1C}">
                <a14:useLocalDpi xmlns:a14="http://schemas.microsoft.com/office/drawing/2010/main" xmlns="" val="0"/>
              </a:ext>
            </a:extLst>
          </a:blip>
          <a:srcRect l="4712" t="5204" r="2635" b="3976"/>
          <a:stretch/>
        </p:blipFill>
        <p:spPr>
          <a:xfrm>
            <a:off x="13473" y="3039744"/>
            <a:ext cx="3336506" cy="2484814"/>
          </a:xfrm>
          <a:prstGeom prst="rect">
            <a:avLst/>
          </a:prstGeom>
        </p:spPr>
      </p:pic>
      <p:grpSp>
        <p:nvGrpSpPr>
          <p:cNvPr id="39" name="Grouper 38"/>
          <p:cNvGrpSpPr/>
          <p:nvPr/>
        </p:nvGrpSpPr>
        <p:grpSpPr>
          <a:xfrm>
            <a:off x="1553850" y="1124044"/>
            <a:ext cx="7485447" cy="2850604"/>
            <a:chOff x="986346" y="1448284"/>
            <a:chExt cx="7485447" cy="2850604"/>
          </a:xfrm>
        </p:grpSpPr>
        <p:pic>
          <p:nvPicPr>
            <p:cNvPr id="6" name="Image 5" descr="Capture d’écran 2016-05-27 à 18.00.34.png"/>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12132" b="94118" l="3810" r="96667">
                          <a14:foregroundMark x1="36984" y1="19118" x2="36984" y2="19118"/>
                          <a14:foregroundMark x1="37302" y1="14338" x2="37302" y2="14338"/>
                          <a14:foregroundMark x1="38730" y1="18015" x2="38730" y2="18015"/>
                          <a14:foregroundMark x1="63016" y1="22059" x2="63016" y2="22059"/>
                          <a14:foregroundMark x1="62381" y1="26103" x2="62381" y2="26103"/>
                          <a14:foregroundMark x1="64444" y1="21324" x2="64444" y2="21324"/>
                          <a14:foregroundMark x1="63175" y1="19118" x2="63175" y2="19118"/>
                          <a14:foregroundMark x1="36190" y1="16544" x2="36190" y2="16544"/>
                        </a14:backgroundRemoval>
                      </a14:imgEffect>
                    </a14:imgLayer>
                  </a14:imgProps>
                </a:ext>
                <a:ext uri="{28A0092B-C50C-407E-A947-70E740481C1C}">
                  <a14:useLocalDpi xmlns:a14="http://schemas.microsoft.com/office/drawing/2010/main" xmlns="" val="0"/>
                </a:ext>
              </a:extLst>
            </a:blip>
            <a:srcRect l="4509" t="12529" r="1934" b="4950"/>
            <a:stretch/>
          </p:blipFill>
          <p:spPr>
            <a:xfrm>
              <a:off x="986346" y="1448284"/>
              <a:ext cx="7485447" cy="2850604"/>
            </a:xfrm>
            <a:prstGeom prst="rect">
              <a:avLst/>
            </a:prstGeom>
            <a:noFill/>
            <a:ln>
              <a:noFill/>
            </a:ln>
          </p:spPr>
        </p:pic>
        <p:sp>
          <p:nvSpPr>
            <p:cNvPr id="37" name="ZoneTexte 36"/>
            <p:cNvSpPr txBox="1"/>
            <p:nvPr/>
          </p:nvSpPr>
          <p:spPr>
            <a:xfrm rot="486061">
              <a:off x="3443183" y="3825022"/>
              <a:ext cx="4998277" cy="369332"/>
            </a:xfrm>
            <a:prstGeom prst="rect">
              <a:avLst/>
            </a:prstGeom>
            <a:noFill/>
          </p:spPr>
          <p:txBody>
            <a:bodyPr wrap="square" rtlCol="0">
              <a:spAutoFit/>
            </a:bodyPr>
            <a:lstStyle/>
            <a:p>
              <a:r>
                <a:rPr lang="fr-FR" b="1" i="1" u="sng" dirty="0" smtClean="0"/>
                <a:t>Les étapes de mise en œuvre d’une parois clouées</a:t>
              </a:r>
              <a:endParaRPr lang="fr-FR" b="1" i="1" u="sng" dirty="0"/>
            </a:p>
          </p:txBody>
        </p:sp>
      </p:grpSp>
      <p:sp>
        <p:nvSpPr>
          <p:cNvPr id="38" name="ZoneTexte 37"/>
          <p:cNvSpPr txBox="1"/>
          <p:nvPr/>
        </p:nvSpPr>
        <p:spPr>
          <a:xfrm>
            <a:off x="13473" y="4856161"/>
            <a:ext cx="3336505" cy="646331"/>
          </a:xfrm>
          <a:prstGeom prst="rect">
            <a:avLst/>
          </a:prstGeom>
          <a:noFill/>
        </p:spPr>
        <p:txBody>
          <a:bodyPr wrap="square" rtlCol="0">
            <a:spAutoFit/>
          </a:bodyPr>
          <a:lstStyle/>
          <a:p>
            <a:r>
              <a:rPr lang="fr-FR" b="1" i="1" u="sng" dirty="0" smtClean="0">
                <a:solidFill>
                  <a:srgbClr val="FFFFFF"/>
                </a:solidFill>
              </a:rPr>
              <a:t>Exemple de ferraillage et têtes de clous d’une paroi</a:t>
            </a:r>
            <a:endParaRPr lang="fr-FR" b="1" i="1" u="sng" dirty="0">
              <a:solidFill>
                <a:srgbClr val="FFFFFF"/>
              </a:solidFill>
            </a:endParaRPr>
          </a:p>
        </p:txBody>
      </p:sp>
    </p:spTree>
    <p:extLst>
      <p:ext uri="{BB962C8B-B14F-4D97-AF65-F5344CB8AC3E}">
        <p14:creationId xmlns:p14="http://schemas.microsoft.com/office/powerpoint/2010/main" xmlns="" val="3301903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41"/>
            <a:ext cx="9144000" cy="557918"/>
          </a:xfrm>
        </p:spPr>
        <p:txBody>
          <a:bodyPr>
            <a:normAutofit fontScale="90000"/>
          </a:bodyPr>
          <a:lstStyle/>
          <a:p>
            <a:r>
              <a:rPr lang="fr-FR" dirty="0" smtClean="0"/>
              <a:t>Les ouvrages de soutènements composites</a:t>
            </a:r>
            <a:endParaRPr lang="fr-FR" dirty="0"/>
          </a:p>
        </p:txBody>
      </p:sp>
      <p:pic>
        <p:nvPicPr>
          <p:cNvPr id="6" name="Image 5"/>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42975" y="809463"/>
            <a:ext cx="6068977" cy="3325937"/>
          </a:xfrm>
          <a:prstGeom prst="rect">
            <a:avLst/>
          </a:prstGeom>
        </p:spPr>
      </p:pic>
      <p:sp>
        <p:nvSpPr>
          <p:cNvPr id="108" name="ZoneTexte 107"/>
          <p:cNvSpPr txBox="1"/>
          <p:nvPr/>
        </p:nvSpPr>
        <p:spPr>
          <a:xfrm>
            <a:off x="51317" y="4318045"/>
            <a:ext cx="9054195" cy="646331"/>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a:t>f</a:t>
            </a:r>
            <a:r>
              <a:rPr lang="fr-FR" dirty="0" smtClean="0"/>
              <a:t>aible profondeur d’ancrage,</a:t>
            </a:r>
          </a:p>
        </p:txBody>
      </p:sp>
      <p:sp>
        <p:nvSpPr>
          <p:cNvPr id="109" name="ZoneTexte 108"/>
          <p:cNvSpPr txBox="1"/>
          <p:nvPr/>
        </p:nvSpPr>
        <p:spPr>
          <a:xfrm>
            <a:off x="51318" y="5064183"/>
            <a:ext cx="9054195" cy="1477328"/>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Parement non étanche et non conçue pour supporter des pression d’eau </a:t>
            </a:r>
            <a:r>
              <a:rPr lang="fr-FR" dirty="0" smtClean="0">
                <a:sym typeface="Wingdings"/>
              </a:rPr>
              <a:t> nécessité de dispositif de drainage</a:t>
            </a:r>
          </a:p>
          <a:p>
            <a:pPr marL="285750" indent="-285750">
              <a:buFontTx/>
              <a:buChar char="-"/>
            </a:pPr>
            <a:r>
              <a:rPr lang="fr-FR" dirty="0" smtClean="0">
                <a:sym typeface="Wingdings"/>
              </a:rPr>
              <a:t>Volume de terrassement important</a:t>
            </a:r>
          </a:p>
          <a:p>
            <a:pPr marL="285750" indent="-285750">
              <a:buFontTx/>
              <a:buChar char="-"/>
            </a:pPr>
            <a:r>
              <a:rPr lang="fr-FR" dirty="0" smtClean="0">
                <a:sym typeface="Wingdings"/>
              </a:rPr>
              <a:t>Nécessité d’une entreprise spécialisé</a:t>
            </a:r>
          </a:p>
        </p:txBody>
      </p:sp>
      <p:sp>
        <p:nvSpPr>
          <p:cNvPr id="8" name="ZoneTexte 7"/>
          <p:cNvSpPr txBox="1"/>
          <p:nvPr/>
        </p:nvSpPr>
        <p:spPr>
          <a:xfrm>
            <a:off x="6414593" y="762241"/>
            <a:ext cx="2476031" cy="3416320"/>
          </a:xfrm>
          <a:prstGeom prst="rect">
            <a:avLst/>
          </a:prstGeom>
          <a:noFill/>
        </p:spPr>
        <p:txBody>
          <a:bodyPr wrap="square" rtlCol="0">
            <a:spAutoFit/>
          </a:bodyPr>
          <a:lstStyle/>
          <a:p>
            <a:r>
              <a:rPr lang="fr-FR" dirty="0" smtClean="0"/>
              <a:t>Le parement brut peut-être revêtu d’un parement d’aspect béton projeté ou coulé en place. Les clous constitués d’une armature métallique sont scellées dans un forage avec un coulis de ciment. Ils peuvent être mis en place par battage ou forage.</a:t>
            </a:r>
          </a:p>
        </p:txBody>
      </p:sp>
    </p:spTree>
    <p:extLst>
      <p:ext uri="{BB962C8B-B14F-4D97-AF65-F5344CB8AC3E}">
        <p14:creationId xmlns:p14="http://schemas.microsoft.com/office/powerpoint/2010/main" xmlns="" val="70430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41"/>
            <a:ext cx="9144000" cy="557918"/>
          </a:xfrm>
        </p:spPr>
        <p:txBody>
          <a:bodyPr>
            <a:normAutofit fontScale="90000"/>
          </a:bodyPr>
          <a:lstStyle/>
          <a:p>
            <a:r>
              <a:rPr lang="fr-FR" dirty="0" smtClean="0"/>
              <a:t>Les ouvrages de soutènements composites</a:t>
            </a:r>
            <a:endParaRPr lang="fr-FR" dirty="0"/>
          </a:p>
        </p:txBody>
      </p:sp>
      <p:sp>
        <p:nvSpPr>
          <p:cNvPr id="5" name="Espace réservé du contenu 4"/>
          <p:cNvSpPr>
            <a:spLocks noGrp="1"/>
          </p:cNvSpPr>
          <p:nvPr>
            <p:ph idx="1"/>
          </p:nvPr>
        </p:nvSpPr>
        <p:spPr/>
        <p:txBody>
          <a:bodyPr/>
          <a:lstStyle/>
          <a:p>
            <a:r>
              <a:rPr lang="fr-FR" dirty="0" err="1" smtClean="0"/>
              <a:t>ll</a:t>
            </a:r>
            <a:endParaRPr lang="fr-FR" dirty="0"/>
          </a:p>
        </p:txBody>
      </p:sp>
      <p:grpSp>
        <p:nvGrpSpPr>
          <p:cNvPr id="85" name="Grouper 84"/>
          <p:cNvGrpSpPr/>
          <p:nvPr/>
        </p:nvGrpSpPr>
        <p:grpSpPr>
          <a:xfrm>
            <a:off x="13473" y="1411060"/>
            <a:ext cx="8981290" cy="4919402"/>
            <a:chOff x="13473" y="1411060"/>
            <a:chExt cx="8981290" cy="4919402"/>
          </a:xfrm>
        </p:grpSpPr>
        <p:grpSp>
          <p:nvGrpSpPr>
            <p:cNvPr id="84" name="Grouper 83"/>
            <p:cNvGrpSpPr/>
            <p:nvPr/>
          </p:nvGrpSpPr>
          <p:grpSpPr>
            <a:xfrm>
              <a:off x="13473" y="1514231"/>
              <a:ext cx="8908493" cy="4816231"/>
              <a:chOff x="13473" y="1514231"/>
              <a:chExt cx="8908493" cy="4816231"/>
            </a:xfrm>
          </p:grpSpPr>
          <p:sp>
            <p:nvSpPr>
              <p:cNvPr id="9" name="Forme libre 8"/>
              <p:cNvSpPr/>
              <p:nvPr/>
            </p:nvSpPr>
            <p:spPr>
              <a:xfrm>
                <a:off x="146538" y="1514231"/>
                <a:ext cx="8775428" cy="4816231"/>
              </a:xfrm>
              <a:custGeom>
                <a:avLst/>
                <a:gdLst>
                  <a:gd name="connsiteX0" fmla="*/ 8763000 w 8775428"/>
                  <a:gd name="connsiteY0" fmla="*/ 0 h 4816231"/>
                  <a:gd name="connsiteX1" fmla="*/ 8430847 w 8775428"/>
                  <a:gd name="connsiteY1" fmla="*/ 97692 h 4816231"/>
                  <a:gd name="connsiteX2" fmla="*/ 8196385 w 8775428"/>
                  <a:gd name="connsiteY2" fmla="*/ 234461 h 4816231"/>
                  <a:gd name="connsiteX3" fmla="*/ 8079154 w 8775428"/>
                  <a:gd name="connsiteY3" fmla="*/ 293077 h 4816231"/>
                  <a:gd name="connsiteX4" fmla="*/ 7942385 w 8775428"/>
                  <a:gd name="connsiteY4" fmla="*/ 302846 h 4816231"/>
                  <a:gd name="connsiteX5" fmla="*/ 7874000 w 8775428"/>
                  <a:gd name="connsiteY5" fmla="*/ 371231 h 4816231"/>
                  <a:gd name="connsiteX6" fmla="*/ 7756770 w 8775428"/>
                  <a:gd name="connsiteY6" fmla="*/ 341923 h 4816231"/>
                  <a:gd name="connsiteX7" fmla="*/ 7629770 w 8775428"/>
                  <a:gd name="connsiteY7" fmla="*/ 468923 h 4816231"/>
                  <a:gd name="connsiteX8" fmla="*/ 7434385 w 8775428"/>
                  <a:gd name="connsiteY8" fmla="*/ 478692 h 4816231"/>
                  <a:gd name="connsiteX9" fmla="*/ 7219462 w 8775428"/>
                  <a:gd name="connsiteY9" fmla="*/ 625231 h 4816231"/>
                  <a:gd name="connsiteX10" fmla="*/ 7024077 w 8775428"/>
                  <a:gd name="connsiteY10" fmla="*/ 635000 h 4816231"/>
                  <a:gd name="connsiteX11" fmla="*/ 6623539 w 8775428"/>
                  <a:gd name="connsiteY11" fmla="*/ 752231 h 4816231"/>
                  <a:gd name="connsiteX12" fmla="*/ 6428154 w 8775428"/>
                  <a:gd name="connsiteY12" fmla="*/ 752231 h 4816231"/>
                  <a:gd name="connsiteX13" fmla="*/ 6271847 w 8775428"/>
                  <a:gd name="connsiteY13" fmla="*/ 820615 h 4816231"/>
                  <a:gd name="connsiteX14" fmla="*/ 6096000 w 8775428"/>
                  <a:gd name="connsiteY14" fmla="*/ 820615 h 4816231"/>
                  <a:gd name="connsiteX15" fmla="*/ 5978770 w 8775428"/>
                  <a:gd name="connsiteY15" fmla="*/ 928077 h 4816231"/>
                  <a:gd name="connsiteX16" fmla="*/ 5754077 w 8775428"/>
                  <a:gd name="connsiteY16" fmla="*/ 937846 h 4816231"/>
                  <a:gd name="connsiteX17" fmla="*/ 5754077 w 8775428"/>
                  <a:gd name="connsiteY17" fmla="*/ 937846 h 4816231"/>
                  <a:gd name="connsiteX18" fmla="*/ 5754077 w 8775428"/>
                  <a:gd name="connsiteY18" fmla="*/ 937846 h 4816231"/>
                  <a:gd name="connsiteX19" fmla="*/ 5588000 w 8775428"/>
                  <a:gd name="connsiteY19" fmla="*/ 986692 h 4816231"/>
                  <a:gd name="connsiteX20" fmla="*/ 5480539 w 8775428"/>
                  <a:gd name="connsiteY20" fmla="*/ 1055077 h 4816231"/>
                  <a:gd name="connsiteX21" fmla="*/ 5392616 w 8775428"/>
                  <a:gd name="connsiteY21" fmla="*/ 1055077 h 4816231"/>
                  <a:gd name="connsiteX22" fmla="*/ 5334000 w 8775428"/>
                  <a:gd name="connsiteY22" fmla="*/ 1123461 h 4816231"/>
                  <a:gd name="connsiteX23" fmla="*/ 5031154 w 8775428"/>
                  <a:gd name="connsiteY23" fmla="*/ 1182077 h 4816231"/>
                  <a:gd name="connsiteX24" fmla="*/ 5031154 w 8775428"/>
                  <a:gd name="connsiteY24" fmla="*/ 1182077 h 4816231"/>
                  <a:gd name="connsiteX25" fmla="*/ 4816231 w 8775428"/>
                  <a:gd name="connsiteY25" fmla="*/ 1279769 h 4816231"/>
                  <a:gd name="connsiteX26" fmla="*/ 4728308 w 8775428"/>
                  <a:gd name="connsiteY26" fmla="*/ 1318846 h 4816231"/>
                  <a:gd name="connsiteX27" fmla="*/ 3927231 w 8775428"/>
                  <a:gd name="connsiteY27" fmla="*/ 4132384 h 4816231"/>
                  <a:gd name="connsiteX28" fmla="*/ 205154 w 8775428"/>
                  <a:gd name="connsiteY28" fmla="*/ 4122615 h 4816231"/>
                  <a:gd name="connsiteX29" fmla="*/ 195385 w 8775428"/>
                  <a:gd name="connsiteY29" fmla="*/ 3976077 h 4816231"/>
                  <a:gd name="connsiteX30" fmla="*/ 0 w 8775428"/>
                  <a:gd name="connsiteY30" fmla="*/ 3976077 h 4816231"/>
                  <a:gd name="connsiteX31" fmla="*/ 0 w 8775428"/>
                  <a:gd name="connsiteY31" fmla="*/ 4816231 h 4816231"/>
                  <a:gd name="connsiteX32" fmla="*/ 8772770 w 8775428"/>
                  <a:gd name="connsiteY32" fmla="*/ 4806461 h 4816231"/>
                  <a:gd name="connsiteX33" fmla="*/ 8763000 w 8775428"/>
                  <a:gd name="connsiteY33" fmla="*/ 0 h 48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75428" h="4816231">
                    <a:moveTo>
                      <a:pt x="8763000" y="0"/>
                    </a:moveTo>
                    <a:lnTo>
                      <a:pt x="8430847" y="97692"/>
                    </a:lnTo>
                    <a:lnTo>
                      <a:pt x="8196385" y="234461"/>
                    </a:lnTo>
                    <a:lnTo>
                      <a:pt x="8079154" y="293077"/>
                    </a:lnTo>
                    <a:lnTo>
                      <a:pt x="7942385" y="302846"/>
                    </a:lnTo>
                    <a:lnTo>
                      <a:pt x="7874000" y="371231"/>
                    </a:lnTo>
                    <a:lnTo>
                      <a:pt x="7756770" y="341923"/>
                    </a:lnTo>
                    <a:lnTo>
                      <a:pt x="7629770" y="468923"/>
                    </a:lnTo>
                    <a:lnTo>
                      <a:pt x="7434385" y="478692"/>
                    </a:lnTo>
                    <a:lnTo>
                      <a:pt x="7219462" y="625231"/>
                    </a:lnTo>
                    <a:lnTo>
                      <a:pt x="7024077" y="635000"/>
                    </a:lnTo>
                    <a:lnTo>
                      <a:pt x="6623539" y="752231"/>
                    </a:lnTo>
                    <a:lnTo>
                      <a:pt x="6428154" y="752231"/>
                    </a:lnTo>
                    <a:lnTo>
                      <a:pt x="6271847" y="820615"/>
                    </a:lnTo>
                    <a:lnTo>
                      <a:pt x="6096000" y="820615"/>
                    </a:lnTo>
                    <a:lnTo>
                      <a:pt x="5978770" y="928077"/>
                    </a:lnTo>
                    <a:lnTo>
                      <a:pt x="5754077" y="937846"/>
                    </a:lnTo>
                    <a:lnTo>
                      <a:pt x="5754077" y="937846"/>
                    </a:lnTo>
                    <a:lnTo>
                      <a:pt x="5754077" y="937846"/>
                    </a:lnTo>
                    <a:lnTo>
                      <a:pt x="5588000" y="986692"/>
                    </a:lnTo>
                    <a:lnTo>
                      <a:pt x="5480539" y="1055077"/>
                    </a:lnTo>
                    <a:lnTo>
                      <a:pt x="5392616" y="1055077"/>
                    </a:lnTo>
                    <a:lnTo>
                      <a:pt x="5334000" y="1123461"/>
                    </a:lnTo>
                    <a:lnTo>
                      <a:pt x="5031154" y="1182077"/>
                    </a:lnTo>
                    <a:lnTo>
                      <a:pt x="5031154" y="1182077"/>
                    </a:lnTo>
                    <a:lnTo>
                      <a:pt x="4816231" y="1279769"/>
                    </a:lnTo>
                    <a:lnTo>
                      <a:pt x="4728308" y="1318846"/>
                    </a:lnTo>
                    <a:lnTo>
                      <a:pt x="3927231" y="4132384"/>
                    </a:lnTo>
                    <a:lnTo>
                      <a:pt x="205154" y="4122615"/>
                    </a:lnTo>
                    <a:lnTo>
                      <a:pt x="195385" y="3976077"/>
                    </a:lnTo>
                    <a:lnTo>
                      <a:pt x="0" y="3976077"/>
                    </a:lnTo>
                    <a:lnTo>
                      <a:pt x="0" y="4816231"/>
                    </a:lnTo>
                    <a:lnTo>
                      <a:pt x="8772770" y="4806461"/>
                    </a:lnTo>
                    <a:cubicBezTo>
                      <a:pt x="8776026" y="3204307"/>
                      <a:pt x="8779283" y="1602154"/>
                      <a:pt x="8763000" y="0"/>
                    </a:cubicBezTo>
                    <a:close/>
                  </a:path>
                </a:pathLst>
              </a:custGeom>
              <a:pattFill prst="pct5">
                <a:fgClr>
                  <a:schemeClr val="tx1"/>
                </a:fgClr>
                <a:bgClr>
                  <a:srgbClr val="C29372"/>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82" name="Grouper 81"/>
              <p:cNvGrpSpPr/>
              <p:nvPr/>
            </p:nvGrpSpPr>
            <p:grpSpPr>
              <a:xfrm>
                <a:off x="13473" y="1756120"/>
                <a:ext cx="4919989" cy="4193342"/>
                <a:chOff x="13473" y="1756120"/>
                <a:chExt cx="4919989" cy="4193342"/>
              </a:xfrm>
            </p:grpSpPr>
            <p:sp>
              <p:nvSpPr>
                <p:cNvPr id="38" name="ZoneTexte 37"/>
                <p:cNvSpPr txBox="1"/>
                <p:nvPr/>
              </p:nvSpPr>
              <p:spPr>
                <a:xfrm>
                  <a:off x="13473" y="4856161"/>
                  <a:ext cx="3336505" cy="646331"/>
                </a:xfrm>
                <a:prstGeom prst="rect">
                  <a:avLst/>
                </a:prstGeom>
                <a:noFill/>
              </p:spPr>
              <p:txBody>
                <a:bodyPr wrap="square" rtlCol="0">
                  <a:spAutoFit/>
                </a:bodyPr>
                <a:lstStyle/>
                <a:p>
                  <a:r>
                    <a:rPr lang="fr-FR" b="1" i="1" u="sng" dirty="0" smtClean="0">
                      <a:solidFill>
                        <a:srgbClr val="FFFFFF"/>
                      </a:solidFill>
                    </a:rPr>
                    <a:t>Exemple de ferraillage et têtes de clous d’une paroi</a:t>
                  </a:r>
                  <a:endParaRPr lang="fr-FR" b="1" i="1" u="sng" dirty="0">
                    <a:solidFill>
                      <a:srgbClr val="FFFFFF"/>
                    </a:solidFill>
                  </a:endParaRPr>
                </a:p>
              </p:txBody>
            </p:sp>
            <p:sp>
              <p:nvSpPr>
                <p:cNvPr id="10" name="Bouée 9"/>
                <p:cNvSpPr/>
                <p:nvPr/>
              </p:nvSpPr>
              <p:spPr>
                <a:xfrm>
                  <a:off x="4171462" y="5443878"/>
                  <a:ext cx="136769" cy="144000"/>
                </a:xfrm>
                <a:prstGeom prst="donut">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6600"/>
                    </a:solidFill>
                  </a:endParaRPr>
                </a:p>
              </p:txBody>
            </p:sp>
            <p:sp>
              <p:nvSpPr>
                <p:cNvPr id="19" name="Forme libre 18"/>
                <p:cNvSpPr/>
                <p:nvPr/>
              </p:nvSpPr>
              <p:spPr>
                <a:xfrm>
                  <a:off x="361462" y="5470769"/>
                  <a:ext cx="3663461" cy="166077"/>
                </a:xfrm>
                <a:custGeom>
                  <a:avLst/>
                  <a:gdLst>
                    <a:gd name="connsiteX0" fmla="*/ 3653692 w 3663461"/>
                    <a:gd name="connsiteY0" fmla="*/ 0 h 166077"/>
                    <a:gd name="connsiteX1" fmla="*/ 3663461 w 3663461"/>
                    <a:gd name="connsiteY1" fmla="*/ 166077 h 166077"/>
                    <a:gd name="connsiteX2" fmla="*/ 9769 w 3663461"/>
                    <a:gd name="connsiteY2" fmla="*/ 166077 h 166077"/>
                    <a:gd name="connsiteX3" fmla="*/ 0 w 3663461"/>
                    <a:gd name="connsiteY3" fmla="*/ 0 h 166077"/>
                    <a:gd name="connsiteX4" fmla="*/ 3653692 w 3663461"/>
                    <a:gd name="connsiteY4" fmla="*/ 0 h 1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461" h="166077">
                      <a:moveTo>
                        <a:pt x="3653692" y="0"/>
                      </a:moveTo>
                      <a:lnTo>
                        <a:pt x="3663461" y="166077"/>
                      </a:lnTo>
                      <a:lnTo>
                        <a:pt x="9769" y="166077"/>
                      </a:lnTo>
                      <a:lnTo>
                        <a:pt x="0" y="0"/>
                      </a:lnTo>
                      <a:lnTo>
                        <a:pt x="3653692" y="0"/>
                      </a:lnTo>
                      <a:close/>
                    </a:path>
                  </a:pathLst>
                </a:custGeom>
                <a:pattFill prst="pct10">
                  <a:fgClr>
                    <a:srgbClr val="BD4601"/>
                  </a:fgClr>
                  <a:bgClr>
                    <a:schemeClr val="accent4">
                      <a:lumMod val="60000"/>
                      <a:lumOff val="4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remblais</a:t>
                  </a:r>
                  <a:endParaRPr lang="fr-FR" sz="1200" b="1" dirty="0"/>
                </a:p>
              </p:txBody>
            </p:sp>
            <p:sp>
              <p:nvSpPr>
                <p:cNvPr id="20" name="Forme libre 19"/>
                <p:cNvSpPr/>
                <p:nvPr/>
              </p:nvSpPr>
              <p:spPr>
                <a:xfrm>
                  <a:off x="136769" y="2804131"/>
                  <a:ext cx="4796693" cy="1552946"/>
                </a:xfrm>
                <a:custGeom>
                  <a:avLst/>
                  <a:gdLst>
                    <a:gd name="connsiteX0" fmla="*/ 0 w 4796693"/>
                    <a:gd name="connsiteY0" fmla="*/ 1552946 h 1552946"/>
                    <a:gd name="connsiteX1" fmla="*/ 1357923 w 4796693"/>
                    <a:gd name="connsiteY1" fmla="*/ 1279407 h 1552946"/>
                    <a:gd name="connsiteX2" fmla="*/ 1611923 w 4796693"/>
                    <a:gd name="connsiteY2" fmla="*/ 1250100 h 1552946"/>
                    <a:gd name="connsiteX3" fmla="*/ 1768231 w 4796693"/>
                    <a:gd name="connsiteY3" fmla="*/ 1123100 h 1552946"/>
                    <a:gd name="connsiteX4" fmla="*/ 2041769 w 4796693"/>
                    <a:gd name="connsiteY4" fmla="*/ 1064484 h 1552946"/>
                    <a:gd name="connsiteX5" fmla="*/ 2198077 w 4796693"/>
                    <a:gd name="connsiteY5" fmla="*/ 957023 h 1552946"/>
                    <a:gd name="connsiteX6" fmla="*/ 2471616 w 4796693"/>
                    <a:gd name="connsiteY6" fmla="*/ 937484 h 1552946"/>
                    <a:gd name="connsiteX7" fmla="*/ 2549769 w 4796693"/>
                    <a:gd name="connsiteY7" fmla="*/ 790946 h 1552946"/>
                    <a:gd name="connsiteX8" fmla="*/ 2872154 w 4796693"/>
                    <a:gd name="connsiteY8" fmla="*/ 683484 h 1552946"/>
                    <a:gd name="connsiteX9" fmla="*/ 3233616 w 4796693"/>
                    <a:gd name="connsiteY9" fmla="*/ 468561 h 1552946"/>
                    <a:gd name="connsiteX10" fmla="*/ 3653693 w 4796693"/>
                    <a:gd name="connsiteY10" fmla="*/ 312254 h 1552946"/>
                    <a:gd name="connsiteX11" fmla="*/ 4122616 w 4796693"/>
                    <a:gd name="connsiteY11" fmla="*/ 136407 h 1552946"/>
                    <a:gd name="connsiteX12" fmla="*/ 4650154 w 4796693"/>
                    <a:gd name="connsiteY12" fmla="*/ 9407 h 1552946"/>
                    <a:gd name="connsiteX13" fmla="*/ 4796693 w 4796693"/>
                    <a:gd name="connsiteY13" fmla="*/ 9407 h 155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96693" h="1552946">
                      <a:moveTo>
                        <a:pt x="0" y="1552946"/>
                      </a:moveTo>
                      <a:lnTo>
                        <a:pt x="1357923" y="1279407"/>
                      </a:lnTo>
                      <a:cubicBezTo>
                        <a:pt x="1626577" y="1228933"/>
                        <a:pt x="1543538" y="1276151"/>
                        <a:pt x="1611923" y="1250100"/>
                      </a:cubicBezTo>
                      <a:cubicBezTo>
                        <a:pt x="1680308" y="1224049"/>
                        <a:pt x="1696590" y="1154036"/>
                        <a:pt x="1768231" y="1123100"/>
                      </a:cubicBezTo>
                      <a:cubicBezTo>
                        <a:pt x="1839872" y="1092164"/>
                        <a:pt x="1970128" y="1092163"/>
                        <a:pt x="2041769" y="1064484"/>
                      </a:cubicBezTo>
                      <a:cubicBezTo>
                        <a:pt x="2113410" y="1036805"/>
                        <a:pt x="2126436" y="978190"/>
                        <a:pt x="2198077" y="957023"/>
                      </a:cubicBezTo>
                      <a:cubicBezTo>
                        <a:pt x="2269718" y="935856"/>
                        <a:pt x="2413001" y="965163"/>
                        <a:pt x="2471616" y="937484"/>
                      </a:cubicBezTo>
                      <a:cubicBezTo>
                        <a:pt x="2530231" y="909805"/>
                        <a:pt x="2483013" y="833279"/>
                        <a:pt x="2549769" y="790946"/>
                      </a:cubicBezTo>
                      <a:cubicBezTo>
                        <a:pt x="2616525" y="748613"/>
                        <a:pt x="2758180" y="737215"/>
                        <a:pt x="2872154" y="683484"/>
                      </a:cubicBezTo>
                      <a:cubicBezTo>
                        <a:pt x="2986128" y="629753"/>
                        <a:pt x="3103360" y="530433"/>
                        <a:pt x="3233616" y="468561"/>
                      </a:cubicBezTo>
                      <a:cubicBezTo>
                        <a:pt x="3363872" y="406689"/>
                        <a:pt x="3653693" y="312254"/>
                        <a:pt x="3653693" y="312254"/>
                      </a:cubicBezTo>
                      <a:cubicBezTo>
                        <a:pt x="3801860" y="256895"/>
                        <a:pt x="3956539" y="186881"/>
                        <a:pt x="4122616" y="136407"/>
                      </a:cubicBezTo>
                      <a:cubicBezTo>
                        <a:pt x="4288693" y="85933"/>
                        <a:pt x="4537808" y="30574"/>
                        <a:pt x="4650154" y="9407"/>
                      </a:cubicBezTo>
                      <a:cubicBezTo>
                        <a:pt x="4762500" y="-11760"/>
                        <a:pt x="4796693" y="9407"/>
                        <a:pt x="4796693" y="9407"/>
                      </a:cubicBezTo>
                    </a:path>
                  </a:pathLst>
                </a:custGeom>
                <a:ln>
                  <a:solidFill>
                    <a:srgbClr val="B41795"/>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Forme libre 25"/>
                <p:cNvSpPr/>
                <p:nvPr/>
              </p:nvSpPr>
              <p:spPr>
                <a:xfrm>
                  <a:off x="3966308" y="2764692"/>
                  <a:ext cx="908538" cy="2872154"/>
                </a:xfrm>
                <a:custGeom>
                  <a:avLst/>
                  <a:gdLst>
                    <a:gd name="connsiteX0" fmla="*/ 908538 w 908538"/>
                    <a:gd name="connsiteY0" fmla="*/ 19539 h 2872154"/>
                    <a:gd name="connsiteX1" fmla="*/ 801077 w 908538"/>
                    <a:gd name="connsiteY1" fmla="*/ 0 h 2872154"/>
                    <a:gd name="connsiteX2" fmla="*/ 0 w 908538"/>
                    <a:gd name="connsiteY2" fmla="*/ 2872154 h 2872154"/>
                    <a:gd name="connsiteX3" fmla="*/ 136769 w 908538"/>
                    <a:gd name="connsiteY3" fmla="*/ 2872154 h 2872154"/>
                    <a:gd name="connsiteX4" fmla="*/ 908538 w 908538"/>
                    <a:gd name="connsiteY4" fmla="*/ 19539 h 28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538" h="2872154">
                      <a:moveTo>
                        <a:pt x="908538" y="19539"/>
                      </a:moveTo>
                      <a:lnTo>
                        <a:pt x="801077" y="0"/>
                      </a:lnTo>
                      <a:lnTo>
                        <a:pt x="0" y="2872154"/>
                      </a:lnTo>
                      <a:lnTo>
                        <a:pt x="136769" y="2872154"/>
                      </a:lnTo>
                      <a:lnTo>
                        <a:pt x="908538" y="19539"/>
                      </a:lnTo>
                      <a:close/>
                    </a:path>
                  </a:pathLst>
                </a:cu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p:cNvCxnSpPr/>
                <p:nvPr/>
              </p:nvCxnSpPr>
              <p:spPr>
                <a:xfrm>
                  <a:off x="4308231" y="3946769"/>
                  <a:ext cx="400538" cy="48846"/>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4128476" y="4724399"/>
                  <a:ext cx="400538" cy="48846"/>
                </a:xfrm>
                <a:prstGeom prst="line">
                  <a:avLst/>
                </a:prstGeom>
                <a:ln w="762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2412562" y="2402451"/>
                  <a:ext cx="1523570" cy="646331"/>
                </a:xfrm>
                <a:prstGeom prst="rect">
                  <a:avLst/>
                </a:prstGeom>
                <a:solidFill>
                  <a:schemeClr val="bg1"/>
                </a:solidFill>
              </p:spPr>
              <p:txBody>
                <a:bodyPr wrap="square" rtlCol="0">
                  <a:spAutoFit/>
                </a:bodyPr>
                <a:lstStyle/>
                <a:p>
                  <a:pPr algn="ctr"/>
                  <a:r>
                    <a:rPr lang="fr-FR" dirty="0" smtClean="0">
                      <a:solidFill>
                        <a:schemeClr val="bg1">
                          <a:lumMod val="65000"/>
                        </a:schemeClr>
                      </a:solidFill>
                    </a:rPr>
                    <a:t>parement en béton projeté</a:t>
                  </a:r>
                  <a:endParaRPr lang="fr-FR" dirty="0">
                    <a:solidFill>
                      <a:schemeClr val="bg1">
                        <a:lumMod val="65000"/>
                      </a:schemeClr>
                    </a:solidFill>
                  </a:endParaRPr>
                </a:p>
              </p:txBody>
            </p:sp>
            <p:sp>
              <p:nvSpPr>
                <p:cNvPr id="43" name="ZoneTexte 42"/>
                <p:cNvSpPr txBox="1"/>
                <p:nvPr/>
              </p:nvSpPr>
              <p:spPr>
                <a:xfrm>
                  <a:off x="359509" y="1756120"/>
                  <a:ext cx="1549400" cy="646331"/>
                </a:xfrm>
                <a:prstGeom prst="rect">
                  <a:avLst/>
                </a:prstGeom>
                <a:solidFill>
                  <a:schemeClr val="bg1"/>
                </a:solidFill>
              </p:spPr>
              <p:txBody>
                <a:bodyPr wrap="square" rtlCol="0">
                  <a:spAutoFit/>
                </a:bodyPr>
                <a:lstStyle/>
                <a:p>
                  <a:pPr algn="ctr"/>
                  <a:r>
                    <a:rPr lang="fr-FR" dirty="0" smtClean="0">
                      <a:solidFill>
                        <a:srgbClr val="25F7FF"/>
                      </a:solidFill>
                    </a:rPr>
                    <a:t>phase de terrassement</a:t>
                  </a:r>
                  <a:endParaRPr lang="fr-FR" dirty="0">
                    <a:solidFill>
                      <a:srgbClr val="25F7FF"/>
                    </a:solidFill>
                  </a:endParaRPr>
                </a:p>
              </p:txBody>
            </p:sp>
            <p:cxnSp>
              <p:nvCxnSpPr>
                <p:cNvPr id="34" name="Connecteur droit 33"/>
                <p:cNvCxnSpPr/>
                <p:nvPr/>
              </p:nvCxnSpPr>
              <p:spPr>
                <a:xfrm flipH="1">
                  <a:off x="146538" y="3419231"/>
                  <a:ext cx="4382476" cy="0"/>
                </a:xfrm>
                <a:prstGeom prst="line">
                  <a:avLst/>
                </a:prstGeom>
                <a:ln>
                  <a:solidFill>
                    <a:srgbClr val="25F7FF"/>
                  </a:solidFill>
                  <a:prstDash val="dash"/>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H="1">
                  <a:off x="136770" y="4187093"/>
                  <a:ext cx="4171461" cy="0"/>
                </a:xfrm>
                <a:prstGeom prst="line">
                  <a:avLst/>
                </a:prstGeom>
                <a:ln>
                  <a:solidFill>
                    <a:srgbClr val="25F7FF"/>
                  </a:solidFill>
                  <a:prstDash val="dash"/>
                </a:ln>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flipH="1">
                  <a:off x="146539" y="4886571"/>
                  <a:ext cx="4024923" cy="0"/>
                </a:xfrm>
                <a:prstGeom prst="line">
                  <a:avLst/>
                </a:prstGeom>
                <a:ln>
                  <a:solidFill>
                    <a:srgbClr val="25F7FF"/>
                  </a:solidFill>
                  <a:prstDash val="dash"/>
                </a:ln>
              </p:spPr>
              <p:style>
                <a:lnRef idx="2">
                  <a:schemeClr val="accent1"/>
                </a:lnRef>
                <a:fillRef idx="0">
                  <a:schemeClr val="accent1"/>
                </a:fillRef>
                <a:effectRef idx="1">
                  <a:schemeClr val="accent1"/>
                </a:effectRef>
                <a:fontRef idx="minor">
                  <a:schemeClr val="tx1"/>
                </a:fontRef>
              </p:style>
            </p:cxnSp>
            <p:sp>
              <p:nvSpPr>
                <p:cNvPr id="49" name="ZoneTexte 48"/>
                <p:cNvSpPr txBox="1"/>
                <p:nvPr/>
              </p:nvSpPr>
              <p:spPr>
                <a:xfrm>
                  <a:off x="1763879" y="4249618"/>
                  <a:ext cx="1523570" cy="369332"/>
                </a:xfrm>
                <a:prstGeom prst="rect">
                  <a:avLst/>
                </a:prstGeom>
                <a:solidFill>
                  <a:schemeClr val="bg1"/>
                </a:solidFill>
              </p:spPr>
              <p:txBody>
                <a:bodyPr wrap="square" rtlCol="0">
                  <a:spAutoFit/>
                </a:bodyPr>
                <a:lstStyle/>
                <a:p>
                  <a:pPr algn="ctr"/>
                  <a:r>
                    <a:rPr lang="fr-FR" dirty="0" smtClean="0">
                      <a:solidFill>
                        <a:schemeClr val="bg1">
                          <a:lumMod val="65000"/>
                        </a:schemeClr>
                      </a:solidFill>
                    </a:rPr>
                    <a:t>barbacane</a:t>
                  </a:r>
                  <a:endParaRPr lang="fr-FR" dirty="0">
                    <a:solidFill>
                      <a:schemeClr val="bg1">
                        <a:lumMod val="65000"/>
                      </a:schemeClr>
                    </a:solidFill>
                  </a:endParaRPr>
                </a:p>
              </p:txBody>
            </p:sp>
            <p:sp>
              <p:nvSpPr>
                <p:cNvPr id="50" name="ZoneTexte 49"/>
                <p:cNvSpPr txBox="1"/>
                <p:nvPr/>
              </p:nvSpPr>
              <p:spPr>
                <a:xfrm>
                  <a:off x="178881" y="3114043"/>
                  <a:ext cx="278319" cy="276999"/>
                </a:xfrm>
                <a:prstGeom prst="rect">
                  <a:avLst/>
                </a:prstGeom>
                <a:noFill/>
              </p:spPr>
              <p:txBody>
                <a:bodyPr wrap="square" rtlCol="0">
                  <a:spAutoFit/>
                </a:bodyPr>
                <a:lstStyle/>
                <a:p>
                  <a:r>
                    <a:rPr lang="fr-FR" sz="1200" i="1" dirty="0" smtClean="0">
                      <a:solidFill>
                        <a:srgbClr val="25F7FF"/>
                      </a:solidFill>
                    </a:rPr>
                    <a:t>1</a:t>
                  </a:r>
                  <a:endParaRPr lang="fr-FR" sz="1200" i="1" dirty="0">
                    <a:solidFill>
                      <a:srgbClr val="25F7FF"/>
                    </a:solidFill>
                  </a:endParaRPr>
                </a:p>
              </p:txBody>
            </p:sp>
            <p:sp>
              <p:nvSpPr>
                <p:cNvPr id="51" name="ZoneTexte 50"/>
                <p:cNvSpPr txBox="1"/>
                <p:nvPr/>
              </p:nvSpPr>
              <p:spPr>
                <a:xfrm>
                  <a:off x="178881" y="3910094"/>
                  <a:ext cx="278319" cy="276999"/>
                </a:xfrm>
                <a:prstGeom prst="rect">
                  <a:avLst/>
                </a:prstGeom>
                <a:noFill/>
              </p:spPr>
              <p:txBody>
                <a:bodyPr wrap="square" rtlCol="0">
                  <a:spAutoFit/>
                </a:bodyPr>
                <a:lstStyle/>
                <a:p>
                  <a:r>
                    <a:rPr lang="fr-FR" sz="1200" i="1" dirty="0" smtClean="0">
                      <a:solidFill>
                        <a:srgbClr val="25F7FF"/>
                      </a:solidFill>
                    </a:rPr>
                    <a:t>2</a:t>
                  </a:r>
                  <a:endParaRPr lang="fr-FR" sz="1200" i="1" dirty="0">
                    <a:solidFill>
                      <a:srgbClr val="25F7FF"/>
                    </a:solidFill>
                  </a:endParaRPr>
                </a:p>
              </p:txBody>
            </p:sp>
            <p:sp>
              <p:nvSpPr>
                <p:cNvPr id="52" name="ZoneTexte 51"/>
                <p:cNvSpPr txBox="1"/>
                <p:nvPr/>
              </p:nvSpPr>
              <p:spPr>
                <a:xfrm>
                  <a:off x="178881" y="4597010"/>
                  <a:ext cx="278319" cy="276999"/>
                </a:xfrm>
                <a:prstGeom prst="rect">
                  <a:avLst/>
                </a:prstGeom>
                <a:noFill/>
              </p:spPr>
              <p:txBody>
                <a:bodyPr wrap="square" rtlCol="0">
                  <a:spAutoFit/>
                </a:bodyPr>
                <a:lstStyle/>
                <a:p>
                  <a:r>
                    <a:rPr lang="fr-FR" sz="1200" i="1" dirty="0" smtClean="0">
                      <a:solidFill>
                        <a:srgbClr val="25F7FF"/>
                      </a:solidFill>
                    </a:rPr>
                    <a:t>3</a:t>
                  </a:r>
                  <a:endParaRPr lang="fr-FR" sz="1200" i="1" dirty="0">
                    <a:solidFill>
                      <a:srgbClr val="25F7FF"/>
                    </a:solidFill>
                  </a:endParaRPr>
                </a:p>
              </p:txBody>
            </p:sp>
            <p:cxnSp>
              <p:nvCxnSpPr>
                <p:cNvPr id="56" name="Connecteur droit avec flèche 55"/>
                <p:cNvCxnSpPr/>
                <p:nvPr/>
              </p:nvCxnSpPr>
              <p:spPr>
                <a:xfrm flipV="1">
                  <a:off x="3790462" y="3995615"/>
                  <a:ext cx="631091" cy="361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8" name="Connecteur droit avec flèche 57"/>
                <p:cNvCxnSpPr/>
                <p:nvPr/>
              </p:nvCxnSpPr>
              <p:spPr>
                <a:xfrm>
                  <a:off x="3790462" y="4357077"/>
                  <a:ext cx="400538" cy="3673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Connecteur droit 59"/>
                <p:cNvCxnSpPr>
                  <a:stCxn id="49" idx="3"/>
                </p:cNvCxnSpPr>
                <p:nvPr/>
              </p:nvCxnSpPr>
              <p:spPr>
                <a:xfrm flipV="1">
                  <a:off x="3287449" y="4357077"/>
                  <a:ext cx="503013" cy="77207"/>
                </a:xfrm>
                <a:prstGeom prst="line">
                  <a:avLst/>
                </a:prstGeom>
              </p:spPr>
              <p:style>
                <a:lnRef idx="2">
                  <a:schemeClr val="dk1"/>
                </a:lnRef>
                <a:fillRef idx="0">
                  <a:schemeClr val="dk1"/>
                </a:fillRef>
                <a:effectRef idx="1">
                  <a:schemeClr val="dk1"/>
                </a:effectRef>
                <a:fontRef idx="minor">
                  <a:schemeClr val="tx1"/>
                </a:fontRef>
              </p:style>
            </p:cxnSp>
            <p:cxnSp>
              <p:nvCxnSpPr>
                <p:cNvPr id="70" name="Connecteur droit avec flèche 69"/>
                <p:cNvCxnSpPr/>
                <p:nvPr/>
              </p:nvCxnSpPr>
              <p:spPr>
                <a:xfrm>
                  <a:off x="4308231" y="2804131"/>
                  <a:ext cx="312615" cy="4490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Connecteur droit 72"/>
                <p:cNvCxnSpPr/>
                <p:nvPr/>
              </p:nvCxnSpPr>
              <p:spPr>
                <a:xfrm>
                  <a:off x="3966308" y="2804131"/>
                  <a:ext cx="341923" cy="0"/>
                </a:xfrm>
                <a:prstGeom prst="line">
                  <a:avLst/>
                </a:prstGeom>
              </p:spPr>
              <p:style>
                <a:lnRef idx="2">
                  <a:schemeClr val="dk1"/>
                </a:lnRef>
                <a:fillRef idx="0">
                  <a:schemeClr val="dk1"/>
                </a:fillRef>
                <a:effectRef idx="1">
                  <a:schemeClr val="dk1"/>
                </a:effectRef>
                <a:fontRef idx="minor">
                  <a:schemeClr val="tx1"/>
                </a:fontRef>
              </p:style>
            </p:cxnSp>
            <p:cxnSp>
              <p:nvCxnSpPr>
                <p:cNvPr id="75" name="Connecteur droit 74"/>
                <p:cNvCxnSpPr>
                  <a:endCxn id="40" idx="1"/>
                </p:cNvCxnSpPr>
                <p:nvPr/>
              </p:nvCxnSpPr>
              <p:spPr>
                <a:xfrm flipV="1">
                  <a:off x="4620846" y="5947359"/>
                  <a:ext cx="293077" cy="21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a:endCxn id="10" idx="5"/>
                </p:cNvCxnSpPr>
                <p:nvPr/>
              </p:nvCxnSpPr>
              <p:spPr>
                <a:xfrm flipH="1" flipV="1">
                  <a:off x="4288202" y="5566790"/>
                  <a:ext cx="332644" cy="3826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Connecteur droit avec flèche 80"/>
                <p:cNvCxnSpPr>
                  <a:stCxn id="43" idx="1"/>
                </p:cNvCxnSpPr>
                <p:nvPr/>
              </p:nvCxnSpPr>
              <p:spPr>
                <a:xfrm>
                  <a:off x="359509" y="2079286"/>
                  <a:ext cx="1953" cy="10077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83" name="Grouper 82"/>
            <p:cNvGrpSpPr/>
            <p:nvPr/>
          </p:nvGrpSpPr>
          <p:grpSpPr>
            <a:xfrm>
              <a:off x="3991708" y="1411060"/>
              <a:ext cx="5003055" cy="4720965"/>
              <a:chOff x="3991708" y="1411060"/>
              <a:chExt cx="5003055" cy="4720965"/>
            </a:xfrm>
          </p:grpSpPr>
          <p:cxnSp>
            <p:nvCxnSpPr>
              <p:cNvPr id="12" name="Connecteur droit 11"/>
              <p:cNvCxnSpPr/>
              <p:nvPr/>
            </p:nvCxnSpPr>
            <p:spPr>
              <a:xfrm>
                <a:off x="4620846" y="3087077"/>
                <a:ext cx="3067539" cy="58615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4421553" y="3786552"/>
                <a:ext cx="2836985" cy="5119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4191000" y="4544644"/>
                <a:ext cx="2813538" cy="5119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3991708" y="5224585"/>
                <a:ext cx="2465754" cy="44156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Forme libre 21"/>
              <p:cNvSpPr/>
              <p:nvPr/>
            </p:nvSpPr>
            <p:spPr>
              <a:xfrm>
                <a:off x="4913923" y="1533769"/>
                <a:ext cx="3985846" cy="1260231"/>
              </a:xfrm>
              <a:custGeom>
                <a:avLst/>
                <a:gdLst>
                  <a:gd name="connsiteX0" fmla="*/ 0 w 3985846"/>
                  <a:gd name="connsiteY0" fmla="*/ 1260231 h 1260231"/>
                  <a:gd name="connsiteX1" fmla="*/ 273539 w 3985846"/>
                  <a:gd name="connsiteY1" fmla="*/ 1191846 h 1260231"/>
                  <a:gd name="connsiteX2" fmla="*/ 293077 w 3985846"/>
                  <a:gd name="connsiteY2" fmla="*/ 1143000 h 1260231"/>
                  <a:gd name="connsiteX3" fmla="*/ 635000 w 3985846"/>
                  <a:gd name="connsiteY3" fmla="*/ 1074616 h 1260231"/>
                  <a:gd name="connsiteX4" fmla="*/ 771769 w 3985846"/>
                  <a:gd name="connsiteY4" fmla="*/ 996462 h 1260231"/>
                  <a:gd name="connsiteX5" fmla="*/ 869462 w 3985846"/>
                  <a:gd name="connsiteY5" fmla="*/ 937846 h 1260231"/>
                  <a:gd name="connsiteX6" fmla="*/ 1201615 w 3985846"/>
                  <a:gd name="connsiteY6" fmla="*/ 928077 h 1260231"/>
                  <a:gd name="connsiteX7" fmla="*/ 1397000 w 3985846"/>
                  <a:gd name="connsiteY7" fmla="*/ 781539 h 1260231"/>
                  <a:gd name="connsiteX8" fmla="*/ 2198077 w 3985846"/>
                  <a:gd name="connsiteY8" fmla="*/ 635000 h 1260231"/>
                  <a:gd name="connsiteX9" fmla="*/ 2481385 w 3985846"/>
                  <a:gd name="connsiteY9" fmla="*/ 625231 h 1260231"/>
                  <a:gd name="connsiteX10" fmla="*/ 2579077 w 3985846"/>
                  <a:gd name="connsiteY10" fmla="*/ 498231 h 1260231"/>
                  <a:gd name="connsiteX11" fmla="*/ 2940539 w 3985846"/>
                  <a:gd name="connsiteY11" fmla="*/ 429846 h 1260231"/>
                  <a:gd name="connsiteX12" fmla="*/ 3008923 w 3985846"/>
                  <a:gd name="connsiteY12" fmla="*/ 312616 h 1260231"/>
                  <a:gd name="connsiteX13" fmla="*/ 3145692 w 3985846"/>
                  <a:gd name="connsiteY13" fmla="*/ 332154 h 1260231"/>
                  <a:gd name="connsiteX14" fmla="*/ 3370385 w 3985846"/>
                  <a:gd name="connsiteY14" fmla="*/ 263769 h 1260231"/>
                  <a:gd name="connsiteX15" fmla="*/ 3985846 w 3985846"/>
                  <a:gd name="connsiteY15" fmla="*/ 0 h 126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5846" h="1260231">
                    <a:moveTo>
                      <a:pt x="0" y="1260231"/>
                    </a:moveTo>
                    <a:cubicBezTo>
                      <a:pt x="112346" y="1235807"/>
                      <a:pt x="224693" y="1211384"/>
                      <a:pt x="273539" y="1191846"/>
                    </a:cubicBezTo>
                    <a:cubicBezTo>
                      <a:pt x="322385" y="1172308"/>
                      <a:pt x="232834" y="1162538"/>
                      <a:pt x="293077" y="1143000"/>
                    </a:cubicBezTo>
                    <a:cubicBezTo>
                      <a:pt x="353321" y="1123462"/>
                      <a:pt x="555218" y="1099039"/>
                      <a:pt x="635000" y="1074616"/>
                    </a:cubicBezTo>
                    <a:cubicBezTo>
                      <a:pt x="714782" y="1050193"/>
                      <a:pt x="732692" y="1019257"/>
                      <a:pt x="771769" y="996462"/>
                    </a:cubicBezTo>
                    <a:cubicBezTo>
                      <a:pt x="810846" y="973667"/>
                      <a:pt x="797821" y="949243"/>
                      <a:pt x="869462" y="937846"/>
                    </a:cubicBezTo>
                    <a:cubicBezTo>
                      <a:pt x="941103" y="926448"/>
                      <a:pt x="1113692" y="954128"/>
                      <a:pt x="1201615" y="928077"/>
                    </a:cubicBezTo>
                    <a:cubicBezTo>
                      <a:pt x="1289538" y="902026"/>
                      <a:pt x="1230923" y="830385"/>
                      <a:pt x="1397000" y="781539"/>
                    </a:cubicBezTo>
                    <a:cubicBezTo>
                      <a:pt x="1563077" y="732693"/>
                      <a:pt x="2017346" y="661051"/>
                      <a:pt x="2198077" y="635000"/>
                    </a:cubicBezTo>
                    <a:cubicBezTo>
                      <a:pt x="2378808" y="608949"/>
                      <a:pt x="2417885" y="648026"/>
                      <a:pt x="2481385" y="625231"/>
                    </a:cubicBezTo>
                    <a:cubicBezTo>
                      <a:pt x="2544885" y="602436"/>
                      <a:pt x="2502551" y="530795"/>
                      <a:pt x="2579077" y="498231"/>
                    </a:cubicBezTo>
                    <a:cubicBezTo>
                      <a:pt x="2655603" y="465667"/>
                      <a:pt x="2868898" y="460782"/>
                      <a:pt x="2940539" y="429846"/>
                    </a:cubicBezTo>
                    <a:cubicBezTo>
                      <a:pt x="3012180" y="398910"/>
                      <a:pt x="2974731" y="328898"/>
                      <a:pt x="3008923" y="312616"/>
                    </a:cubicBezTo>
                    <a:cubicBezTo>
                      <a:pt x="3043115" y="296334"/>
                      <a:pt x="3085448" y="340295"/>
                      <a:pt x="3145692" y="332154"/>
                    </a:cubicBezTo>
                    <a:cubicBezTo>
                      <a:pt x="3205936" y="324013"/>
                      <a:pt x="3230359" y="319128"/>
                      <a:pt x="3370385" y="263769"/>
                    </a:cubicBezTo>
                    <a:cubicBezTo>
                      <a:pt x="3510411" y="208410"/>
                      <a:pt x="3985846" y="0"/>
                      <a:pt x="3985846" y="0"/>
                    </a:cubicBezTo>
                  </a:path>
                </a:pathLst>
              </a:custGeom>
              <a:ln>
                <a:solidFill>
                  <a:srgbClr val="B417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1" name="ZoneTexte 30"/>
              <p:cNvSpPr txBox="1"/>
              <p:nvPr/>
            </p:nvSpPr>
            <p:spPr>
              <a:xfrm>
                <a:off x="6076462" y="2569308"/>
                <a:ext cx="928076" cy="369332"/>
              </a:xfrm>
              <a:prstGeom prst="rect">
                <a:avLst/>
              </a:prstGeom>
              <a:pattFill prst="pct10">
                <a:fgClr>
                  <a:schemeClr val="tx1"/>
                </a:fgClr>
                <a:bgClr>
                  <a:srgbClr val="C29372"/>
                </a:bgClr>
              </a:pattFill>
            </p:spPr>
            <p:txBody>
              <a:bodyPr wrap="square" rtlCol="0">
                <a:spAutoFit/>
              </a:bodyPr>
              <a:lstStyle/>
              <a:p>
                <a:pPr algn="ctr"/>
                <a:r>
                  <a:rPr lang="fr-FR" dirty="0" smtClean="0">
                    <a:solidFill>
                      <a:srgbClr val="FF0000"/>
                    </a:solidFill>
                  </a:rPr>
                  <a:t>clous</a:t>
                </a:r>
                <a:endParaRPr lang="fr-FR" dirty="0">
                  <a:solidFill>
                    <a:srgbClr val="FF0000"/>
                  </a:solidFill>
                </a:endParaRPr>
              </a:p>
            </p:txBody>
          </p:sp>
          <p:sp>
            <p:nvSpPr>
              <p:cNvPr id="36" name="ZoneTexte 35"/>
              <p:cNvSpPr txBox="1"/>
              <p:nvPr/>
            </p:nvSpPr>
            <p:spPr>
              <a:xfrm>
                <a:off x="7258538" y="5194192"/>
                <a:ext cx="1428262" cy="646331"/>
              </a:xfrm>
              <a:prstGeom prst="rect">
                <a:avLst/>
              </a:prstGeom>
              <a:pattFill prst="pct10">
                <a:fgClr>
                  <a:schemeClr val="tx1"/>
                </a:fgClr>
                <a:bgClr>
                  <a:srgbClr val="C29372"/>
                </a:bgClr>
              </a:pattFill>
            </p:spPr>
            <p:txBody>
              <a:bodyPr wrap="square" rtlCol="0">
                <a:spAutoFit/>
              </a:bodyPr>
              <a:lstStyle/>
              <a:p>
                <a:pPr algn="ctr"/>
                <a:r>
                  <a:rPr lang="fr-FR" dirty="0" smtClean="0"/>
                  <a:t>terre soutenue</a:t>
                </a:r>
                <a:endParaRPr lang="fr-FR" dirty="0"/>
              </a:p>
            </p:txBody>
          </p:sp>
          <p:sp>
            <p:nvSpPr>
              <p:cNvPr id="40" name="ZoneTexte 39"/>
              <p:cNvSpPr txBox="1"/>
              <p:nvPr/>
            </p:nvSpPr>
            <p:spPr>
              <a:xfrm>
                <a:off x="4913923" y="5762693"/>
                <a:ext cx="1631462" cy="369332"/>
              </a:xfrm>
              <a:prstGeom prst="rect">
                <a:avLst/>
              </a:prstGeom>
              <a:pattFill prst="pct5">
                <a:fgClr>
                  <a:schemeClr val="tx1"/>
                </a:fgClr>
                <a:bgClr>
                  <a:srgbClr val="C29372"/>
                </a:bgClr>
              </a:pattFill>
            </p:spPr>
            <p:txBody>
              <a:bodyPr wrap="square" rtlCol="0">
                <a:spAutoFit/>
              </a:bodyPr>
              <a:lstStyle/>
              <a:p>
                <a:pPr algn="ctr"/>
                <a:r>
                  <a:rPr lang="fr-FR" dirty="0" smtClean="0">
                    <a:solidFill>
                      <a:srgbClr val="FF0000"/>
                    </a:solidFill>
                  </a:rPr>
                  <a:t>drain en pied</a:t>
                </a:r>
                <a:endParaRPr lang="fr-FR" dirty="0">
                  <a:solidFill>
                    <a:srgbClr val="FF0000"/>
                  </a:solidFill>
                </a:endParaRPr>
              </a:p>
            </p:txBody>
          </p:sp>
          <p:sp>
            <p:nvSpPr>
              <p:cNvPr id="42" name="ZoneTexte 41"/>
              <p:cNvSpPr txBox="1"/>
              <p:nvPr/>
            </p:nvSpPr>
            <p:spPr>
              <a:xfrm>
                <a:off x="8066687" y="1411060"/>
                <a:ext cx="928076" cy="646331"/>
              </a:xfrm>
              <a:prstGeom prst="rect">
                <a:avLst/>
              </a:prstGeom>
              <a:pattFill prst="pct10">
                <a:fgClr>
                  <a:schemeClr val="tx1"/>
                </a:fgClr>
                <a:bgClr>
                  <a:srgbClr val="C29372"/>
                </a:bgClr>
              </a:pattFill>
            </p:spPr>
            <p:txBody>
              <a:bodyPr wrap="square" rtlCol="0">
                <a:spAutoFit/>
              </a:bodyPr>
              <a:lstStyle/>
              <a:p>
                <a:pPr algn="ctr"/>
                <a:r>
                  <a:rPr lang="fr-FR" dirty="0" smtClean="0">
                    <a:solidFill>
                      <a:srgbClr val="B41795"/>
                    </a:solidFill>
                  </a:rPr>
                  <a:t>Terrain naturel</a:t>
                </a:r>
                <a:endParaRPr lang="fr-FR" dirty="0">
                  <a:solidFill>
                    <a:srgbClr val="B41795"/>
                  </a:solidFill>
                </a:endParaRPr>
              </a:p>
            </p:txBody>
          </p:sp>
          <p:cxnSp>
            <p:nvCxnSpPr>
              <p:cNvPr id="62" name="Connecteur droit 61"/>
              <p:cNvCxnSpPr>
                <a:stCxn id="31" idx="1"/>
              </p:cNvCxnSpPr>
              <p:nvPr/>
            </p:nvCxnSpPr>
            <p:spPr>
              <a:xfrm flipH="1">
                <a:off x="5734538" y="2753974"/>
                <a:ext cx="3419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Connecteur droit avec flèche 65"/>
              <p:cNvCxnSpPr/>
              <p:nvPr/>
            </p:nvCxnSpPr>
            <p:spPr>
              <a:xfrm flipH="1">
                <a:off x="5451231" y="2753974"/>
                <a:ext cx="283307" cy="4991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8" name="Connecteur droit avec flèche 67"/>
              <p:cNvCxnSpPr/>
              <p:nvPr/>
            </p:nvCxnSpPr>
            <p:spPr>
              <a:xfrm flipH="1">
                <a:off x="5451231" y="2753974"/>
                <a:ext cx="283307" cy="12416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xmlns="" val="2149070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rme libre 46"/>
          <p:cNvSpPr/>
          <p:nvPr/>
        </p:nvSpPr>
        <p:spPr>
          <a:xfrm>
            <a:off x="1256297" y="4688081"/>
            <a:ext cx="2157554" cy="1010437"/>
          </a:xfrm>
          <a:custGeom>
            <a:avLst/>
            <a:gdLst>
              <a:gd name="connsiteX0" fmla="*/ 0 w 2157554"/>
              <a:gd name="connsiteY0" fmla="*/ 0 h 1010437"/>
              <a:gd name="connsiteX1" fmla="*/ 2157554 w 2157554"/>
              <a:gd name="connsiteY1" fmla="*/ 13655 h 1010437"/>
              <a:gd name="connsiteX2" fmla="*/ 1106088 w 2157554"/>
              <a:gd name="connsiteY2" fmla="*/ 423291 h 1010437"/>
              <a:gd name="connsiteX3" fmla="*/ 1106088 w 2157554"/>
              <a:gd name="connsiteY3" fmla="*/ 1010437 h 1010437"/>
              <a:gd name="connsiteX4" fmla="*/ 40966 w 2157554"/>
              <a:gd name="connsiteY4" fmla="*/ 996783 h 1010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554" h="1010437">
                <a:moveTo>
                  <a:pt x="0" y="0"/>
                </a:moveTo>
                <a:lnTo>
                  <a:pt x="2157554" y="13655"/>
                </a:lnTo>
                <a:lnTo>
                  <a:pt x="1106088" y="423291"/>
                </a:lnTo>
                <a:lnTo>
                  <a:pt x="1106088" y="1010437"/>
                </a:lnTo>
                <a:lnTo>
                  <a:pt x="40966" y="996783"/>
                </a:lnTo>
              </a:path>
            </a:pathLst>
          </a:custGeom>
          <a:pattFill prst="pct10">
            <a:fgClr>
              <a:prstClr val="black"/>
            </a:fgClr>
            <a:bgClr>
              <a:srgbClr val="C29372"/>
            </a:bgClr>
          </a:patt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6" name="Forme libre 45"/>
          <p:cNvSpPr/>
          <p:nvPr/>
        </p:nvSpPr>
        <p:spPr>
          <a:xfrm>
            <a:off x="4915945" y="100151"/>
            <a:ext cx="2717426" cy="1624892"/>
          </a:xfrm>
          <a:custGeom>
            <a:avLst/>
            <a:gdLst>
              <a:gd name="connsiteX0" fmla="*/ 2717426 w 2717426"/>
              <a:gd name="connsiteY0" fmla="*/ 0 h 1624892"/>
              <a:gd name="connsiteX1" fmla="*/ 1256298 w 2717426"/>
              <a:gd name="connsiteY1" fmla="*/ 682728 h 1624892"/>
              <a:gd name="connsiteX2" fmla="*/ 0 w 2717426"/>
              <a:gd name="connsiteY2" fmla="*/ 1624892 h 1624892"/>
              <a:gd name="connsiteX3" fmla="*/ 2703771 w 2717426"/>
              <a:gd name="connsiteY3" fmla="*/ 450600 h 1624892"/>
              <a:gd name="connsiteX4" fmla="*/ 2717426 w 2717426"/>
              <a:gd name="connsiteY4" fmla="*/ 0 h 162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26" h="1624892">
                <a:moveTo>
                  <a:pt x="2717426" y="0"/>
                </a:moveTo>
                <a:lnTo>
                  <a:pt x="1256298" y="682728"/>
                </a:lnTo>
                <a:lnTo>
                  <a:pt x="0" y="1624892"/>
                </a:lnTo>
                <a:lnTo>
                  <a:pt x="2703771" y="450600"/>
                </a:lnTo>
                <a:lnTo>
                  <a:pt x="2717426" y="0"/>
                </a:lnTo>
                <a:close/>
              </a:path>
            </a:pathLst>
          </a:custGeom>
          <a:pattFill prst="divot">
            <a:fgClr>
              <a:prstClr val="black"/>
            </a:fgClr>
            <a:bgClr>
              <a:srgbClr val="D5E9AB"/>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Forme libre 44"/>
          <p:cNvSpPr/>
          <p:nvPr/>
        </p:nvSpPr>
        <p:spPr>
          <a:xfrm>
            <a:off x="4287797" y="728260"/>
            <a:ext cx="1898101" cy="1024092"/>
          </a:xfrm>
          <a:custGeom>
            <a:avLst/>
            <a:gdLst>
              <a:gd name="connsiteX0" fmla="*/ 1365540 w 1898101"/>
              <a:gd name="connsiteY0" fmla="*/ 0 h 1024092"/>
              <a:gd name="connsiteX1" fmla="*/ 1898101 w 1898101"/>
              <a:gd name="connsiteY1" fmla="*/ 13655 h 1024092"/>
              <a:gd name="connsiteX2" fmla="*/ 491594 w 1898101"/>
              <a:gd name="connsiteY2" fmla="*/ 1024092 h 1024092"/>
              <a:gd name="connsiteX3" fmla="*/ 0 w 1898101"/>
              <a:gd name="connsiteY3" fmla="*/ 996783 h 1024092"/>
              <a:gd name="connsiteX4" fmla="*/ 1365540 w 1898101"/>
              <a:gd name="connsiteY4" fmla="*/ 0 h 1024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101" h="1024092">
                <a:moveTo>
                  <a:pt x="1365540" y="0"/>
                </a:moveTo>
                <a:lnTo>
                  <a:pt x="1898101" y="13655"/>
                </a:lnTo>
                <a:lnTo>
                  <a:pt x="491594" y="1024092"/>
                </a:lnTo>
                <a:lnTo>
                  <a:pt x="0" y="996783"/>
                </a:lnTo>
                <a:lnTo>
                  <a:pt x="1365540" y="0"/>
                </a:lnTo>
                <a:close/>
              </a:path>
            </a:pathLst>
          </a:cu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Forme libre 29"/>
          <p:cNvSpPr/>
          <p:nvPr/>
        </p:nvSpPr>
        <p:spPr>
          <a:xfrm>
            <a:off x="2362385" y="1752352"/>
            <a:ext cx="2635493" cy="3946166"/>
          </a:xfrm>
          <a:custGeom>
            <a:avLst/>
            <a:gdLst>
              <a:gd name="connsiteX0" fmla="*/ 2403351 w 2635493"/>
              <a:gd name="connsiteY0" fmla="*/ 40964 h 3946166"/>
              <a:gd name="connsiteX1" fmla="*/ 1802513 w 2635493"/>
              <a:gd name="connsiteY1" fmla="*/ 0 h 3946166"/>
              <a:gd name="connsiteX2" fmla="*/ 1065121 w 2635493"/>
              <a:gd name="connsiteY2" fmla="*/ 2963038 h 3946166"/>
              <a:gd name="connsiteX3" fmla="*/ 27311 w 2635493"/>
              <a:gd name="connsiteY3" fmla="*/ 3413639 h 3946166"/>
              <a:gd name="connsiteX4" fmla="*/ 0 w 2635493"/>
              <a:gd name="connsiteY4" fmla="*/ 3918857 h 3946166"/>
              <a:gd name="connsiteX5" fmla="*/ 2608182 w 2635493"/>
              <a:gd name="connsiteY5" fmla="*/ 3946166 h 3946166"/>
              <a:gd name="connsiteX6" fmla="*/ 2635493 w 2635493"/>
              <a:gd name="connsiteY6" fmla="*/ 3413639 h 3946166"/>
              <a:gd name="connsiteX7" fmla="*/ 2389696 w 2635493"/>
              <a:gd name="connsiteY7" fmla="*/ 3413639 h 3946166"/>
              <a:gd name="connsiteX8" fmla="*/ 2403351 w 2635493"/>
              <a:gd name="connsiteY8" fmla="*/ 40964 h 394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493" h="3946166">
                <a:moveTo>
                  <a:pt x="2403351" y="40964"/>
                </a:moveTo>
                <a:lnTo>
                  <a:pt x="1802513" y="0"/>
                </a:lnTo>
                <a:lnTo>
                  <a:pt x="1065121" y="2963038"/>
                </a:lnTo>
                <a:lnTo>
                  <a:pt x="27311" y="3413639"/>
                </a:lnTo>
                <a:lnTo>
                  <a:pt x="0" y="3918857"/>
                </a:lnTo>
                <a:lnTo>
                  <a:pt x="2608182" y="3946166"/>
                </a:lnTo>
                <a:lnTo>
                  <a:pt x="2635493" y="3413639"/>
                </a:lnTo>
                <a:lnTo>
                  <a:pt x="2389696" y="3413639"/>
                </a:lnTo>
                <a:cubicBezTo>
                  <a:pt x="2394248" y="2289414"/>
                  <a:pt x="2398799" y="1165189"/>
                  <a:pt x="2403351" y="40964"/>
                </a:cubicBezTo>
                <a:close/>
              </a:path>
            </a:pathLst>
          </a:cu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p:nvCxnSpPr>
        <p:spPr>
          <a:xfrm flipH="1" flipV="1">
            <a:off x="5622311" y="724860"/>
            <a:ext cx="635027" cy="154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flipH="1">
            <a:off x="6257338" y="105278"/>
            <a:ext cx="1362985" cy="635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flipH="1">
            <a:off x="4770446" y="740350"/>
            <a:ext cx="1486892" cy="1037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H="1">
            <a:off x="4179400" y="724860"/>
            <a:ext cx="1486892" cy="1037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4179400" y="1762660"/>
            <a:ext cx="591046" cy="1549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4770446" y="1762660"/>
            <a:ext cx="0" cy="33922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4770446" y="569965"/>
            <a:ext cx="2849877" cy="120818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4770446" y="5154873"/>
            <a:ext cx="2323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H="1">
            <a:off x="3438438" y="1762660"/>
            <a:ext cx="740962" cy="29430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2369734" y="4705676"/>
            <a:ext cx="1068704" cy="44919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2369734" y="5154873"/>
            <a:ext cx="0" cy="5576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2369734" y="5712497"/>
            <a:ext cx="26330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5002773" y="5154873"/>
            <a:ext cx="0" cy="5576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1270055" y="4705676"/>
            <a:ext cx="216838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4" name="Forme libre 43"/>
          <p:cNvSpPr/>
          <p:nvPr/>
        </p:nvSpPr>
        <p:spPr>
          <a:xfrm>
            <a:off x="4779391" y="578060"/>
            <a:ext cx="2867635" cy="5161422"/>
          </a:xfrm>
          <a:custGeom>
            <a:avLst/>
            <a:gdLst>
              <a:gd name="connsiteX0" fmla="*/ 2826669 w 2867635"/>
              <a:gd name="connsiteY0" fmla="*/ 0 h 5161422"/>
              <a:gd name="connsiteX1" fmla="*/ 13656 w 2867635"/>
              <a:gd name="connsiteY1" fmla="*/ 1201601 h 5161422"/>
              <a:gd name="connsiteX2" fmla="*/ 0 w 2867635"/>
              <a:gd name="connsiteY2" fmla="*/ 4546967 h 5161422"/>
              <a:gd name="connsiteX3" fmla="*/ 232142 w 2867635"/>
              <a:gd name="connsiteY3" fmla="*/ 4546967 h 5161422"/>
              <a:gd name="connsiteX4" fmla="*/ 232142 w 2867635"/>
              <a:gd name="connsiteY4" fmla="*/ 5161422 h 5161422"/>
              <a:gd name="connsiteX5" fmla="*/ 2867635 w 2867635"/>
              <a:gd name="connsiteY5" fmla="*/ 5147767 h 5161422"/>
              <a:gd name="connsiteX6" fmla="*/ 2826669 w 2867635"/>
              <a:gd name="connsiteY6" fmla="*/ 0 h 516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7635" h="5161422">
                <a:moveTo>
                  <a:pt x="2826669" y="0"/>
                </a:moveTo>
                <a:lnTo>
                  <a:pt x="13656" y="1201601"/>
                </a:lnTo>
                <a:lnTo>
                  <a:pt x="0" y="4546967"/>
                </a:lnTo>
                <a:lnTo>
                  <a:pt x="232142" y="4546967"/>
                </a:lnTo>
                <a:lnTo>
                  <a:pt x="232142" y="5161422"/>
                </a:lnTo>
                <a:lnTo>
                  <a:pt x="2867635" y="5147767"/>
                </a:lnTo>
                <a:cubicBezTo>
                  <a:pt x="2863083" y="3422742"/>
                  <a:pt x="2858532" y="1697716"/>
                  <a:pt x="2826669" y="0"/>
                </a:cubicBezTo>
                <a:close/>
              </a:path>
            </a:pathLst>
          </a:custGeom>
          <a:pattFill prst="pct5">
            <a:fgClr>
              <a:prstClr val="black"/>
            </a:fgClr>
            <a:bgClr>
              <a:srgbClr val="C29372"/>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Rectangle 58"/>
          <p:cNvSpPr/>
          <p:nvPr/>
        </p:nvSpPr>
        <p:spPr>
          <a:xfrm>
            <a:off x="4770446" y="5154873"/>
            <a:ext cx="2166499" cy="54364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2F2F2"/>
              </a:solidFill>
            </a:endParaRPr>
          </a:p>
        </p:txBody>
      </p:sp>
      <p:cxnSp>
        <p:nvCxnSpPr>
          <p:cNvPr id="61" name="Connecteur droit 60"/>
          <p:cNvCxnSpPr/>
          <p:nvPr/>
        </p:nvCxnSpPr>
        <p:spPr>
          <a:xfrm flipV="1">
            <a:off x="4752081" y="5141218"/>
            <a:ext cx="2184864" cy="11118"/>
          </a:xfrm>
          <a:prstGeom prst="line">
            <a:avLst/>
          </a:prstGeom>
        </p:spPr>
        <p:style>
          <a:lnRef idx="2">
            <a:schemeClr val="dk1"/>
          </a:lnRef>
          <a:fillRef idx="0">
            <a:schemeClr val="dk1"/>
          </a:fillRef>
          <a:effectRef idx="1">
            <a:schemeClr val="dk1"/>
          </a:effectRef>
          <a:fontRef idx="minor">
            <a:schemeClr val="tx1"/>
          </a:fontRef>
        </p:style>
      </p:cxnSp>
      <p:cxnSp>
        <p:nvCxnSpPr>
          <p:cNvPr id="63" name="Connecteur droit 62"/>
          <p:cNvCxnSpPr/>
          <p:nvPr/>
        </p:nvCxnSpPr>
        <p:spPr>
          <a:xfrm>
            <a:off x="6936945" y="5154873"/>
            <a:ext cx="0" cy="543645"/>
          </a:xfrm>
          <a:prstGeom prst="line">
            <a:avLst/>
          </a:prstGeom>
        </p:spPr>
        <p:style>
          <a:lnRef idx="2">
            <a:schemeClr val="dk1"/>
          </a:lnRef>
          <a:fillRef idx="0">
            <a:schemeClr val="dk1"/>
          </a:fillRef>
          <a:effectRef idx="1">
            <a:schemeClr val="dk1"/>
          </a:effectRef>
          <a:fontRef idx="minor">
            <a:schemeClr val="tx1"/>
          </a:fontRef>
        </p:style>
      </p:cxnSp>
      <p:cxnSp>
        <p:nvCxnSpPr>
          <p:cNvPr id="65" name="Connecteur droit 64"/>
          <p:cNvCxnSpPr/>
          <p:nvPr/>
        </p:nvCxnSpPr>
        <p:spPr>
          <a:xfrm>
            <a:off x="4752081" y="5712497"/>
            <a:ext cx="2184864" cy="0"/>
          </a:xfrm>
          <a:prstGeom prst="line">
            <a:avLst/>
          </a:prstGeom>
        </p:spPr>
        <p:style>
          <a:lnRef idx="2">
            <a:schemeClr val="dk1"/>
          </a:lnRef>
          <a:fillRef idx="0">
            <a:schemeClr val="dk1"/>
          </a:fillRef>
          <a:effectRef idx="1">
            <a:schemeClr val="dk1"/>
          </a:effectRef>
          <a:fontRef idx="minor">
            <a:schemeClr val="tx1"/>
          </a:fontRef>
        </p:style>
      </p:cxnSp>
      <p:cxnSp>
        <p:nvCxnSpPr>
          <p:cNvPr id="68" name="Connecteur droit avec flèche 67"/>
          <p:cNvCxnSpPr/>
          <p:nvPr/>
        </p:nvCxnSpPr>
        <p:spPr>
          <a:xfrm>
            <a:off x="4179400" y="3474277"/>
            <a:ext cx="0" cy="899996"/>
          </a:xfrm>
          <a:prstGeom prst="straightConnector1">
            <a:avLst/>
          </a:prstGeom>
          <a:ln w="76200" cmpd="sng">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p:nvPr/>
        </p:nvCxnSpPr>
        <p:spPr>
          <a:xfrm flipH="1">
            <a:off x="4915945" y="2467047"/>
            <a:ext cx="670973" cy="603740"/>
          </a:xfrm>
          <a:prstGeom prst="straightConnector1">
            <a:avLst/>
          </a:prstGeom>
          <a:ln w="76200" cmpd="sng">
            <a:tailEnd type="triangle"/>
          </a:ln>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p:nvPr/>
        </p:nvCxnSpPr>
        <p:spPr>
          <a:xfrm>
            <a:off x="1270056" y="4964735"/>
            <a:ext cx="892226" cy="396351"/>
          </a:xfrm>
          <a:prstGeom prst="straightConnector1">
            <a:avLst/>
          </a:prstGeom>
          <a:ln w="76200" cmpd="sng">
            <a:solidFill>
              <a:srgbClr val="008000"/>
            </a:solidFill>
            <a:tailEnd type="triangle"/>
          </a:ln>
        </p:spPr>
        <p:style>
          <a:lnRef idx="2">
            <a:schemeClr val="accent1"/>
          </a:lnRef>
          <a:fillRef idx="0">
            <a:schemeClr val="accent1"/>
          </a:fillRef>
          <a:effectRef idx="1">
            <a:schemeClr val="accent1"/>
          </a:effectRef>
          <a:fontRef idx="minor">
            <a:schemeClr val="tx1"/>
          </a:fontRef>
        </p:style>
      </p:cxnSp>
      <p:cxnSp>
        <p:nvCxnSpPr>
          <p:cNvPr id="74" name="Connecteur droit avec flèche 73"/>
          <p:cNvCxnSpPr/>
          <p:nvPr/>
        </p:nvCxnSpPr>
        <p:spPr>
          <a:xfrm flipV="1">
            <a:off x="2697283" y="5764034"/>
            <a:ext cx="681073" cy="712164"/>
          </a:xfrm>
          <a:prstGeom prst="straightConnector1">
            <a:avLst/>
          </a:prstGeom>
          <a:ln w="76200" cmpd="sng">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6" name="ZoneTexte 75"/>
          <p:cNvSpPr txBox="1"/>
          <p:nvPr/>
        </p:nvSpPr>
        <p:spPr>
          <a:xfrm>
            <a:off x="1091508" y="6291532"/>
            <a:ext cx="3001220" cy="369332"/>
          </a:xfrm>
          <a:prstGeom prst="rect">
            <a:avLst/>
          </a:prstGeom>
          <a:noFill/>
        </p:spPr>
        <p:txBody>
          <a:bodyPr wrap="square" rtlCol="0">
            <a:spAutoFit/>
          </a:bodyPr>
          <a:lstStyle/>
          <a:p>
            <a:r>
              <a:rPr lang="fr-FR" b="1" dirty="0" smtClean="0">
                <a:solidFill>
                  <a:schemeClr val="accent6">
                    <a:lumMod val="75000"/>
                  </a:schemeClr>
                </a:solidFill>
              </a:rPr>
              <a:t>Réaction du sol</a:t>
            </a:r>
            <a:endParaRPr lang="fr-FR" b="1" dirty="0">
              <a:solidFill>
                <a:schemeClr val="accent6">
                  <a:lumMod val="75000"/>
                </a:schemeClr>
              </a:solidFill>
            </a:endParaRPr>
          </a:p>
        </p:txBody>
      </p:sp>
      <p:sp>
        <p:nvSpPr>
          <p:cNvPr id="79" name="ZoneTexte 78"/>
          <p:cNvSpPr txBox="1"/>
          <p:nvPr/>
        </p:nvSpPr>
        <p:spPr>
          <a:xfrm>
            <a:off x="511560" y="4197411"/>
            <a:ext cx="744737" cy="923330"/>
          </a:xfrm>
          <a:prstGeom prst="rect">
            <a:avLst/>
          </a:prstGeom>
          <a:noFill/>
        </p:spPr>
        <p:txBody>
          <a:bodyPr wrap="square" rtlCol="0">
            <a:spAutoFit/>
          </a:bodyPr>
          <a:lstStyle/>
          <a:p>
            <a:r>
              <a:rPr lang="fr-FR" b="1" dirty="0" smtClean="0">
                <a:solidFill>
                  <a:srgbClr val="008000"/>
                </a:solidFill>
              </a:rPr>
              <a:t>Force de butée</a:t>
            </a:r>
            <a:endParaRPr lang="fr-FR" b="1" dirty="0">
              <a:solidFill>
                <a:srgbClr val="008000"/>
              </a:solidFill>
            </a:endParaRPr>
          </a:p>
        </p:txBody>
      </p:sp>
      <p:sp>
        <p:nvSpPr>
          <p:cNvPr id="80" name="ZoneTexte 79"/>
          <p:cNvSpPr txBox="1"/>
          <p:nvPr/>
        </p:nvSpPr>
        <p:spPr>
          <a:xfrm>
            <a:off x="3836501" y="2827758"/>
            <a:ext cx="902592" cy="646331"/>
          </a:xfrm>
          <a:prstGeom prst="rect">
            <a:avLst/>
          </a:prstGeom>
          <a:noFill/>
        </p:spPr>
        <p:txBody>
          <a:bodyPr wrap="square" rtlCol="0">
            <a:spAutoFit/>
          </a:bodyPr>
          <a:lstStyle/>
          <a:p>
            <a:r>
              <a:rPr lang="fr-FR" b="1" dirty="0" smtClean="0">
                <a:solidFill>
                  <a:srgbClr val="FF0000"/>
                </a:solidFill>
              </a:rPr>
              <a:t>Poids du mur</a:t>
            </a:r>
            <a:endParaRPr lang="fr-FR" b="1" dirty="0">
              <a:solidFill>
                <a:srgbClr val="FF0000"/>
              </a:solidFill>
            </a:endParaRPr>
          </a:p>
        </p:txBody>
      </p:sp>
      <p:sp>
        <p:nvSpPr>
          <p:cNvPr id="81" name="ZoneTexte 80"/>
          <p:cNvSpPr txBox="1"/>
          <p:nvPr/>
        </p:nvSpPr>
        <p:spPr>
          <a:xfrm>
            <a:off x="5561161" y="1820716"/>
            <a:ext cx="1049100" cy="646331"/>
          </a:xfrm>
          <a:prstGeom prst="rect">
            <a:avLst/>
          </a:prstGeom>
          <a:noFill/>
        </p:spPr>
        <p:txBody>
          <a:bodyPr wrap="square" rtlCol="0">
            <a:spAutoFit/>
          </a:bodyPr>
          <a:lstStyle/>
          <a:p>
            <a:r>
              <a:rPr lang="fr-FR" b="1" dirty="0" smtClean="0">
                <a:solidFill>
                  <a:schemeClr val="tx2">
                    <a:lumMod val="60000"/>
                    <a:lumOff val="40000"/>
                  </a:schemeClr>
                </a:solidFill>
              </a:rPr>
              <a:t>Force de poussée</a:t>
            </a:r>
            <a:endParaRPr lang="fr-FR" b="1" dirty="0">
              <a:solidFill>
                <a:schemeClr val="tx2">
                  <a:lumMod val="60000"/>
                  <a:lumOff val="40000"/>
                </a:schemeClr>
              </a:solidFill>
            </a:endParaRPr>
          </a:p>
        </p:txBody>
      </p:sp>
    </p:spTree>
    <p:extLst>
      <p:ext uri="{BB962C8B-B14F-4D97-AF65-F5344CB8AC3E}">
        <p14:creationId xmlns:p14="http://schemas.microsoft.com/office/powerpoint/2010/main" xmlns="" val="341177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r 21"/>
          <p:cNvGrpSpPr/>
          <p:nvPr/>
        </p:nvGrpSpPr>
        <p:grpSpPr>
          <a:xfrm>
            <a:off x="723900" y="0"/>
            <a:ext cx="7684265" cy="6858000"/>
            <a:chOff x="723900" y="0"/>
            <a:chExt cx="7684265" cy="6858000"/>
          </a:xfrm>
        </p:grpSpPr>
        <p:pic>
          <p:nvPicPr>
            <p:cNvPr id="2" name="Image 1" descr="Capture d’écran 2016-05-27 à 12.09.52.png"/>
            <p:cNvPicPr>
              <a:picLocks noChangeAspect="1"/>
            </p:cNvPicPr>
            <p:nvPr/>
          </p:nvPicPr>
          <p:blipFill>
            <a:blip r:embed="rId2">
              <a:extLst>
                <a:ext uri="{BEBA8EAE-BF5A-486C-A8C5-ECC9F3942E4B}">
                  <a14:imgProps xmlns:a14="http://schemas.microsoft.com/office/drawing/2010/main" xmlns="">
                    <a14:imgLayer r:embed="rId3">
                      <a14:imgEffect>
                        <a14:backgroundRemoval t="1205" b="100000" l="4570" r="99328"/>
                      </a14:imgEffect>
                    </a14:imgLayer>
                  </a14:imgProps>
                </a:ext>
                <a:ext uri="{28A0092B-C50C-407E-A947-70E740481C1C}">
                  <a14:useLocalDpi xmlns:a14="http://schemas.microsoft.com/office/drawing/2010/main" xmlns="" val="0"/>
                </a:ext>
              </a:extLst>
            </a:blip>
            <a:stretch>
              <a:fillRect/>
            </a:stretch>
          </p:blipFill>
          <p:spPr>
            <a:xfrm>
              <a:off x="723900" y="0"/>
              <a:ext cx="7684265" cy="6858000"/>
            </a:xfrm>
            <a:prstGeom prst="rect">
              <a:avLst/>
            </a:prstGeom>
          </p:spPr>
        </p:pic>
        <p:sp>
          <p:nvSpPr>
            <p:cNvPr id="4" name="Forme libre 3"/>
            <p:cNvSpPr/>
            <p:nvPr/>
          </p:nvSpPr>
          <p:spPr>
            <a:xfrm>
              <a:off x="4416796" y="881387"/>
              <a:ext cx="3781763" cy="3155936"/>
            </a:xfrm>
            <a:custGeom>
              <a:avLst/>
              <a:gdLst>
                <a:gd name="connsiteX0" fmla="*/ 3743851 w 3781763"/>
                <a:gd name="connsiteY0" fmla="*/ 208501 h 3155936"/>
                <a:gd name="connsiteX1" fmla="*/ 1734493 w 3781763"/>
                <a:gd name="connsiteY1" fmla="*/ 0 h 3155936"/>
                <a:gd name="connsiteX2" fmla="*/ 1715537 w 3781763"/>
                <a:gd name="connsiteY2" fmla="*/ 94773 h 3155936"/>
                <a:gd name="connsiteX3" fmla="*/ 1592321 w 3781763"/>
                <a:gd name="connsiteY3" fmla="*/ 123205 h 3155936"/>
                <a:gd name="connsiteX4" fmla="*/ 1592321 w 3781763"/>
                <a:gd name="connsiteY4" fmla="*/ 123205 h 3155936"/>
                <a:gd name="connsiteX5" fmla="*/ 1535453 w 3781763"/>
                <a:gd name="connsiteY5" fmla="*/ 379092 h 3155936"/>
                <a:gd name="connsiteX6" fmla="*/ 1383803 w 3781763"/>
                <a:gd name="connsiteY6" fmla="*/ 398046 h 3155936"/>
                <a:gd name="connsiteX7" fmla="*/ 1307978 w 3781763"/>
                <a:gd name="connsiteY7" fmla="*/ 653933 h 3155936"/>
                <a:gd name="connsiteX8" fmla="*/ 1175285 w 3781763"/>
                <a:gd name="connsiteY8" fmla="*/ 682365 h 3155936"/>
                <a:gd name="connsiteX9" fmla="*/ 1099460 w 3781763"/>
                <a:gd name="connsiteY9" fmla="*/ 1042502 h 3155936"/>
                <a:gd name="connsiteX10" fmla="*/ 909898 w 3781763"/>
                <a:gd name="connsiteY10" fmla="*/ 1051979 h 3155936"/>
                <a:gd name="connsiteX11" fmla="*/ 853029 w 3781763"/>
                <a:gd name="connsiteY11" fmla="*/ 1127797 h 3155936"/>
                <a:gd name="connsiteX12" fmla="*/ 834073 w 3781763"/>
                <a:gd name="connsiteY12" fmla="*/ 1345775 h 3155936"/>
                <a:gd name="connsiteX13" fmla="*/ 758248 w 3781763"/>
                <a:gd name="connsiteY13" fmla="*/ 1459502 h 3155936"/>
                <a:gd name="connsiteX14" fmla="*/ 549730 w 3781763"/>
                <a:gd name="connsiteY14" fmla="*/ 1497411 h 3155936"/>
                <a:gd name="connsiteX15" fmla="*/ 483383 w 3781763"/>
                <a:gd name="connsiteY15" fmla="*/ 1649048 h 3155936"/>
                <a:gd name="connsiteX16" fmla="*/ 454949 w 3781763"/>
                <a:gd name="connsiteY16" fmla="*/ 1885980 h 3155936"/>
                <a:gd name="connsiteX17" fmla="*/ 312777 w 3781763"/>
                <a:gd name="connsiteY17" fmla="*/ 2085003 h 3155936"/>
                <a:gd name="connsiteX18" fmla="*/ 142172 w 3781763"/>
                <a:gd name="connsiteY18" fmla="*/ 2094480 h 3155936"/>
                <a:gd name="connsiteX19" fmla="*/ 0 w 3781763"/>
                <a:gd name="connsiteY19" fmla="*/ 2284026 h 3155936"/>
                <a:gd name="connsiteX20" fmla="*/ 3781763 w 3781763"/>
                <a:gd name="connsiteY20" fmla="*/ 3155936 h 3155936"/>
                <a:gd name="connsiteX21" fmla="*/ 3743851 w 3781763"/>
                <a:gd name="connsiteY21" fmla="*/ 208501 h 3155936"/>
                <a:gd name="connsiteX0" fmla="*/ 3773734 w 3781763"/>
                <a:gd name="connsiteY0" fmla="*/ 238383 h 3155936"/>
                <a:gd name="connsiteX1" fmla="*/ 1734493 w 3781763"/>
                <a:gd name="connsiteY1" fmla="*/ 0 h 3155936"/>
                <a:gd name="connsiteX2" fmla="*/ 1715537 w 3781763"/>
                <a:gd name="connsiteY2" fmla="*/ 94773 h 3155936"/>
                <a:gd name="connsiteX3" fmla="*/ 1592321 w 3781763"/>
                <a:gd name="connsiteY3" fmla="*/ 123205 h 3155936"/>
                <a:gd name="connsiteX4" fmla="*/ 1592321 w 3781763"/>
                <a:gd name="connsiteY4" fmla="*/ 123205 h 3155936"/>
                <a:gd name="connsiteX5" fmla="*/ 1535453 w 3781763"/>
                <a:gd name="connsiteY5" fmla="*/ 379092 h 3155936"/>
                <a:gd name="connsiteX6" fmla="*/ 1383803 w 3781763"/>
                <a:gd name="connsiteY6" fmla="*/ 398046 h 3155936"/>
                <a:gd name="connsiteX7" fmla="*/ 1307978 w 3781763"/>
                <a:gd name="connsiteY7" fmla="*/ 653933 h 3155936"/>
                <a:gd name="connsiteX8" fmla="*/ 1175285 w 3781763"/>
                <a:gd name="connsiteY8" fmla="*/ 682365 h 3155936"/>
                <a:gd name="connsiteX9" fmla="*/ 1099460 w 3781763"/>
                <a:gd name="connsiteY9" fmla="*/ 1042502 h 3155936"/>
                <a:gd name="connsiteX10" fmla="*/ 909898 w 3781763"/>
                <a:gd name="connsiteY10" fmla="*/ 1051979 h 3155936"/>
                <a:gd name="connsiteX11" fmla="*/ 853029 w 3781763"/>
                <a:gd name="connsiteY11" fmla="*/ 1127797 h 3155936"/>
                <a:gd name="connsiteX12" fmla="*/ 834073 w 3781763"/>
                <a:gd name="connsiteY12" fmla="*/ 1345775 h 3155936"/>
                <a:gd name="connsiteX13" fmla="*/ 758248 w 3781763"/>
                <a:gd name="connsiteY13" fmla="*/ 1459502 h 3155936"/>
                <a:gd name="connsiteX14" fmla="*/ 549730 w 3781763"/>
                <a:gd name="connsiteY14" fmla="*/ 1497411 h 3155936"/>
                <a:gd name="connsiteX15" fmla="*/ 483383 w 3781763"/>
                <a:gd name="connsiteY15" fmla="*/ 1649048 h 3155936"/>
                <a:gd name="connsiteX16" fmla="*/ 454949 w 3781763"/>
                <a:gd name="connsiteY16" fmla="*/ 1885980 h 3155936"/>
                <a:gd name="connsiteX17" fmla="*/ 312777 w 3781763"/>
                <a:gd name="connsiteY17" fmla="*/ 2085003 h 3155936"/>
                <a:gd name="connsiteX18" fmla="*/ 142172 w 3781763"/>
                <a:gd name="connsiteY18" fmla="*/ 2094480 h 3155936"/>
                <a:gd name="connsiteX19" fmla="*/ 0 w 3781763"/>
                <a:gd name="connsiteY19" fmla="*/ 2284026 h 3155936"/>
                <a:gd name="connsiteX20" fmla="*/ 3781763 w 3781763"/>
                <a:gd name="connsiteY20" fmla="*/ 3155936 h 3155936"/>
                <a:gd name="connsiteX21" fmla="*/ 3773734 w 3781763"/>
                <a:gd name="connsiteY21" fmla="*/ 238383 h 31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1763" h="3155936">
                  <a:moveTo>
                    <a:pt x="3773734" y="238383"/>
                  </a:moveTo>
                  <a:lnTo>
                    <a:pt x="1734493" y="0"/>
                  </a:lnTo>
                  <a:lnTo>
                    <a:pt x="1715537" y="94773"/>
                  </a:lnTo>
                  <a:lnTo>
                    <a:pt x="1592321" y="123205"/>
                  </a:lnTo>
                  <a:lnTo>
                    <a:pt x="1592321" y="123205"/>
                  </a:lnTo>
                  <a:lnTo>
                    <a:pt x="1535453" y="379092"/>
                  </a:lnTo>
                  <a:lnTo>
                    <a:pt x="1383803" y="398046"/>
                  </a:lnTo>
                  <a:lnTo>
                    <a:pt x="1307978" y="653933"/>
                  </a:lnTo>
                  <a:lnTo>
                    <a:pt x="1175285" y="682365"/>
                  </a:lnTo>
                  <a:lnTo>
                    <a:pt x="1099460" y="1042502"/>
                  </a:lnTo>
                  <a:lnTo>
                    <a:pt x="909898" y="1051979"/>
                  </a:lnTo>
                  <a:lnTo>
                    <a:pt x="853029" y="1127797"/>
                  </a:lnTo>
                  <a:lnTo>
                    <a:pt x="834073" y="1345775"/>
                  </a:lnTo>
                  <a:lnTo>
                    <a:pt x="758248" y="1459502"/>
                  </a:lnTo>
                  <a:lnTo>
                    <a:pt x="549730" y="1497411"/>
                  </a:lnTo>
                  <a:lnTo>
                    <a:pt x="483383" y="1649048"/>
                  </a:lnTo>
                  <a:lnTo>
                    <a:pt x="454949" y="1885980"/>
                  </a:lnTo>
                  <a:lnTo>
                    <a:pt x="312777" y="2085003"/>
                  </a:lnTo>
                  <a:lnTo>
                    <a:pt x="142172" y="2094480"/>
                  </a:lnTo>
                  <a:lnTo>
                    <a:pt x="0" y="2284026"/>
                  </a:lnTo>
                  <a:lnTo>
                    <a:pt x="3781763" y="3155936"/>
                  </a:lnTo>
                  <a:cubicBezTo>
                    <a:pt x="3779087" y="2183418"/>
                    <a:pt x="3776410" y="1210901"/>
                    <a:pt x="3773734" y="238383"/>
                  </a:cubicBezTo>
                  <a:close/>
                </a:path>
              </a:pathLst>
            </a:custGeom>
            <a:pattFill prst="divot">
              <a:fgClr>
                <a:schemeClr val="tx1"/>
              </a:fgClr>
              <a:bgClr>
                <a:srgbClr val="D5E9AB"/>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orme libre 4"/>
            <p:cNvSpPr/>
            <p:nvPr/>
          </p:nvSpPr>
          <p:spPr>
            <a:xfrm>
              <a:off x="1080504" y="1781729"/>
              <a:ext cx="3184642" cy="3241232"/>
            </a:xfrm>
            <a:custGeom>
              <a:avLst/>
              <a:gdLst>
                <a:gd name="connsiteX0" fmla="*/ 3184642 w 3184642"/>
                <a:gd name="connsiteY0" fmla="*/ 3241232 h 3241232"/>
                <a:gd name="connsiteX1" fmla="*/ 0 w 3184642"/>
                <a:gd name="connsiteY1" fmla="*/ 2236640 h 3241232"/>
                <a:gd name="connsiteX2" fmla="*/ 2729693 w 3184642"/>
                <a:gd name="connsiteY2" fmla="*/ 0 h 3241232"/>
                <a:gd name="connsiteX3" fmla="*/ 3165686 w 3184642"/>
                <a:gd name="connsiteY3" fmla="*/ 94773 h 3241232"/>
                <a:gd name="connsiteX4" fmla="*/ 3184642 w 3184642"/>
                <a:gd name="connsiteY4" fmla="*/ 3241232 h 324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4642" h="3241232">
                  <a:moveTo>
                    <a:pt x="3184642" y="3241232"/>
                  </a:moveTo>
                  <a:lnTo>
                    <a:pt x="0" y="2236640"/>
                  </a:lnTo>
                  <a:lnTo>
                    <a:pt x="2729693" y="0"/>
                  </a:lnTo>
                  <a:lnTo>
                    <a:pt x="3165686" y="94773"/>
                  </a:lnTo>
                  <a:lnTo>
                    <a:pt x="3184642" y="3241232"/>
                  </a:lnTo>
                  <a:close/>
                </a:path>
              </a:pathLst>
            </a:custGeom>
            <a:pattFill prst="divot">
              <a:fgClr>
                <a:schemeClr val="tx1"/>
              </a:fgClr>
              <a:bgClr>
                <a:srgbClr val="D5E9AB"/>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4407318" y="3165413"/>
              <a:ext cx="3791241" cy="3692587"/>
            </a:xfrm>
            <a:custGeom>
              <a:avLst/>
              <a:gdLst>
                <a:gd name="connsiteX0" fmla="*/ 0 w 3781763"/>
                <a:gd name="connsiteY0" fmla="*/ 0 h 3692587"/>
                <a:gd name="connsiteX1" fmla="*/ 3781763 w 3781763"/>
                <a:gd name="connsiteY1" fmla="*/ 0 h 3692587"/>
                <a:gd name="connsiteX2" fmla="*/ 3781763 w 3781763"/>
                <a:gd name="connsiteY2" fmla="*/ 3692587 h 3692587"/>
                <a:gd name="connsiteX3" fmla="*/ 0 w 3781763"/>
                <a:gd name="connsiteY3" fmla="*/ 3692587 h 3692587"/>
                <a:gd name="connsiteX4" fmla="*/ 0 w 3781763"/>
                <a:gd name="connsiteY4" fmla="*/ 0 h 3692587"/>
                <a:gd name="connsiteX0" fmla="*/ 0 w 3781763"/>
                <a:gd name="connsiteY0" fmla="*/ 0 h 3692587"/>
                <a:gd name="connsiteX1" fmla="*/ 3639592 w 3781763"/>
                <a:gd name="connsiteY1" fmla="*/ 890864 h 3692587"/>
                <a:gd name="connsiteX2" fmla="*/ 3781763 w 3781763"/>
                <a:gd name="connsiteY2" fmla="*/ 3692587 h 3692587"/>
                <a:gd name="connsiteX3" fmla="*/ 0 w 3781763"/>
                <a:gd name="connsiteY3" fmla="*/ 3692587 h 3692587"/>
                <a:gd name="connsiteX4" fmla="*/ 0 w 3781763"/>
                <a:gd name="connsiteY4" fmla="*/ 0 h 3692587"/>
                <a:gd name="connsiteX0" fmla="*/ 0 w 3781763"/>
                <a:gd name="connsiteY0" fmla="*/ 0 h 3692587"/>
                <a:gd name="connsiteX1" fmla="*/ 3772286 w 3781763"/>
                <a:gd name="connsiteY1" fmla="*/ 890864 h 3692587"/>
                <a:gd name="connsiteX2" fmla="*/ 3781763 w 3781763"/>
                <a:gd name="connsiteY2" fmla="*/ 3692587 h 3692587"/>
                <a:gd name="connsiteX3" fmla="*/ 0 w 3781763"/>
                <a:gd name="connsiteY3" fmla="*/ 3692587 h 3692587"/>
                <a:gd name="connsiteX4" fmla="*/ 0 w 3781763"/>
                <a:gd name="connsiteY4" fmla="*/ 0 h 3692587"/>
                <a:gd name="connsiteX0" fmla="*/ 9478 w 3791241"/>
                <a:gd name="connsiteY0" fmla="*/ 0 h 3692587"/>
                <a:gd name="connsiteX1" fmla="*/ 3781764 w 3791241"/>
                <a:gd name="connsiteY1" fmla="*/ 890864 h 3692587"/>
                <a:gd name="connsiteX2" fmla="*/ 3791241 w 3791241"/>
                <a:gd name="connsiteY2" fmla="*/ 3692587 h 3692587"/>
                <a:gd name="connsiteX3" fmla="*/ 0 w 3791241"/>
                <a:gd name="connsiteY3" fmla="*/ 2574267 h 3692587"/>
                <a:gd name="connsiteX4" fmla="*/ 9478 w 3791241"/>
                <a:gd name="connsiteY4" fmla="*/ 0 h 369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241" h="3692587">
                  <a:moveTo>
                    <a:pt x="9478" y="0"/>
                  </a:moveTo>
                  <a:lnTo>
                    <a:pt x="3781764" y="890864"/>
                  </a:lnTo>
                  <a:lnTo>
                    <a:pt x="3791241" y="3692587"/>
                  </a:lnTo>
                  <a:lnTo>
                    <a:pt x="0" y="2574267"/>
                  </a:lnTo>
                  <a:cubicBezTo>
                    <a:pt x="3159" y="1716178"/>
                    <a:pt x="6319" y="858089"/>
                    <a:pt x="9478" y="0"/>
                  </a:cubicBezTo>
                  <a:close/>
                </a:path>
              </a:pathLst>
            </a:custGeom>
            <a:pattFill prst="sphere">
              <a:fgClr>
                <a:srgbClr val="C29372"/>
              </a:fgClr>
              <a:bgClr>
                <a:schemeClr val="tx1"/>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7" name="Connecteur droit 6"/>
            <p:cNvCxnSpPr/>
            <p:nvPr/>
          </p:nvCxnSpPr>
          <p:spPr>
            <a:xfrm>
              <a:off x="4416796" y="5089302"/>
              <a:ext cx="3781763" cy="1061456"/>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16" name="Rectangle 14"/>
            <p:cNvSpPr/>
            <p:nvPr/>
          </p:nvSpPr>
          <p:spPr>
            <a:xfrm>
              <a:off x="1089882" y="4027845"/>
              <a:ext cx="3203701" cy="1611140"/>
            </a:xfrm>
            <a:custGeom>
              <a:avLst/>
              <a:gdLst>
                <a:gd name="connsiteX0" fmla="*/ 0 w 3781763"/>
                <a:gd name="connsiteY0" fmla="*/ 0 h 3692587"/>
                <a:gd name="connsiteX1" fmla="*/ 3781763 w 3781763"/>
                <a:gd name="connsiteY1" fmla="*/ 0 h 3692587"/>
                <a:gd name="connsiteX2" fmla="*/ 3781763 w 3781763"/>
                <a:gd name="connsiteY2" fmla="*/ 3692587 h 3692587"/>
                <a:gd name="connsiteX3" fmla="*/ 0 w 3781763"/>
                <a:gd name="connsiteY3" fmla="*/ 3692587 h 3692587"/>
                <a:gd name="connsiteX4" fmla="*/ 0 w 3781763"/>
                <a:gd name="connsiteY4" fmla="*/ 0 h 3692587"/>
                <a:gd name="connsiteX0" fmla="*/ 0 w 3781763"/>
                <a:gd name="connsiteY0" fmla="*/ 0 h 3692587"/>
                <a:gd name="connsiteX1" fmla="*/ 3639592 w 3781763"/>
                <a:gd name="connsiteY1" fmla="*/ 890864 h 3692587"/>
                <a:gd name="connsiteX2" fmla="*/ 3781763 w 3781763"/>
                <a:gd name="connsiteY2" fmla="*/ 3692587 h 3692587"/>
                <a:gd name="connsiteX3" fmla="*/ 0 w 3781763"/>
                <a:gd name="connsiteY3" fmla="*/ 3692587 h 3692587"/>
                <a:gd name="connsiteX4" fmla="*/ 0 w 3781763"/>
                <a:gd name="connsiteY4" fmla="*/ 0 h 3692587"/>
                <a:gd name="connsiteX0" fmla="*/ 0 w 3781763"/>
                <a:gd name="connsiteY0" fmla="*/ 0 h 3692587"/>
                <a:gd name="connsiteX1" fmla="*/ 3772286 w 3781763"/>
                <a:gd name="connsiteY1" fmla="*/ 890864 h 3692587"/>
                <a:gd name="connsiteX2" fmla="*/ 3781763 w 3781763"/>
                <a:gd name="connsiteY2" fmla="*/ 3692587 h 3692587"/>
                <a:gd name="connsiteX3" fmla="*/ 0 w 3781763"/>
                <a:gd name="connsiteY3" fmla="*/ 3692587 h 3692587"/>
                <a:gd name="connsiteX4" fmla="*/ 0 w 3781763"/>
                <a:gd name="connsiteY4" fmla="*/ 0 h 3692587"/>
                <a:gd name="connsiteX0" fmla="*/ 9478 w 3791241"/>
                <a:gd name="connsiteY0" fmla="*/ 0 h 3692587"/>
                <a:gd name="connsiteX1" fmla="*/ 3781764 w 3791241"/>
                <a:gd name="connsiteY1" fmla="*/ 890864 h 3692587"/>
                <a:gd name="connsiteX2" fmla="*/ 3791241 w 3791241"/>
                <a:gd name="connsiteY2" fmla="*/ 3692587 h 3692587"/>
                <a:gd name="connsiteX3" fmla="*/ 0 w 3791241"/>
                <a:gd name="connsiteY3" fmla="*/ 2574267 h 3692587"/>
                <a:gd name="connsiteX4" fmla="*/ 9478 w 3791241"/>
                <a:gd name="connsiteY4" fmla="*/ 0 h 3692587"/>
                <a:gd name="connsiteX0" fmla="*/ 9478 w 3791241"/>
                <a:gd name="connsiteY0" fmla="*/ 0 h 3692587"/>
                <a:gd name="connsiteX1" fmla="*/ 3194122 w 3791241"/>
                <a:gd name="connsiteY1" fmla="*/ 1714211 h 3692587"/>
                <a:gd name="connsiteX2" fmla="*/ 3791241 w 3791241"/>
                <a:gd name="connsiteY2" fmla="*/ 3692587 h 3692587"/>
                <a:gd name="connsiteX3" fmla="*/ 0 w 3791241"/>
                <a:gd name="connsiteY3" fmla="*/ 2574267 h 3692587"/>
                <a:gd name="connsiteX4" fmla="*/ 9478 w 3791241"/>
                <a:gd name="connsiteY4" fmla="*/ 0 h 3692587"/>
                <a:gd name="connsiteX0" fmla="*/ 9478 w 3791241"/>
                <a:gd name="connsiteY0" fmla="*/ 0 h 3692587"/>
                <a:gd name="connsiteX1" fmla="*/ 3222556 w 3791241"/>
                <a:gd name="connsiteY1" fmla="*/ 2263111 h 3692587"/>
                <a:gd name="connsiteX2" fmla="*/ 3791241 w 3791241"/>
                <a:gd name="connsiteY2" fmla="*/ 3692587 h 3692587"/>
                <a:gd name="connsiteX3" fmla="*/ 0 w 3791241"/>
                <a:gd name="connsiteY3" fmla="*/ 2574267 h 3692587"/>
                <a:gd name="connsiteX4" fmla="*/ 9478 w 3791241"/>
                <a:gd name="connsiteY4" fmla="*/ 0 h 3692587"/>
                <a:gd name="connsiteX0" fmla="*/ 9478 w 3222556"/>
                <a:gd name="connsiteY0" fmla="*/ 0 h 4116736"/>
                <a:gd name="connsiteX1" fmla="*/ 3222556 w 3222556"/>
                <a:gd name="connsiteY1" fmla="*/ 2263111 h 4116736"/>
                <a:gd name="connsiteX2" fmla="*/ 3203599 w 3222556"/>
                <a:gd name="connsiteY2" fmla="*/ 4116736 h 4116736"/>
                <a:gd name="connsiteX3" fmla="*/ 0 w 3222556"/>
                <a:gd name="connsiteY3" fmla="*/ 2574267 h 4116736"/>
                <a:gd name="connsiteX4" fmla="*/ 9478 w 3222556"/>
                <a:gd name="connsiteY4" fmla="*/ 0 h 4116736"/>
                <a:gd name="connsiteX0" fmla="*/ 9478 w 3222556"/>
                <a:gd name="connsiteY0" fmla="*/ 0 h 4341286"/>
                <a:gd name="connsiteX1" fmla="*/ 3222556 w 3222556"/>
                <a:gd name="connsiteY1" fmla="*/ 2487661 h 4341286"/>
                <a:gd name="connsiteX2" fmla="*/ 3203599 w 3222556"/>
                <a:gd name="connsiteY2" fmla="*/ 4341286 h 4341286"/>
                <a:gd name="connsiteX3" fmla="*/ 0 w 3222556"/>
                <a:gd name="connsiteY3" fmla="*/ 2798817 h 4341286"/>
                <a:gd name="connsiteX4" fmla="*/ 9478 w 3222556"/>
                <a:gd name="connsiteY4" fmla="*/ 0 h 4341286"/>
                <a:gd name="connsiteX0" fmla="*/ 101 w 3213179"/>
                <a:gd name="connsiteY0" fmla="*/ 0 h 4341286"/>
                <a:gd name="connsiteX1" fmla="*/ 3213179 w 3213179"/>
                <a:gd name="connsiteY1" fmla="*/ 2487661 h 4341286"/>
                <a:gd name="connsiteX2" fmla="*/ 3194222 w 3213179"/>
                <a:gd name="connsiteY2" fmla="*/ 4341286 h 4341286"/>
                <a:gd name="connsiteX3" fmla="*/ 66447 w 3213179"/>
                <a:gd name="connsiteY3" fmla="*/ 1775869 h 4341286"/>
                <a:gd name="connsiteX4" fmla="*/ 101 w 3213179"/>
                <a:gd name="connsiteY4" fmla="*/ 0 h 4341286"/>
                <a:gd name="connsiteX0" fmla="*/ 28435 w 3146732"/>
                <a:gd name="connsiteY0" fmla="*/ 0 h 4291388"/>
                <a:gd name="connsiteX1" fmla="*/ 3146732 w 3146732"/>
                <a:gd name="connsiteY1" fmla="*/ 2437763 h 4291388"/>
                <a:gd name="connsiteX2" fmla="*/ 3127775 w 3146732"/>
                <a:gd name="connsiteY2" fmla="*/ 4291388 h 4291388"/>
                <a:gd name="connsiteX3" fmla="*/ 0 w 3146732"/>
                <a:gd name="connsiteY3" fmla="*/ 1725971 h 4291388"/>
                <a:gd name="connsiteX4" fmla="*/ 28435 w 3146732"/>
                <a:gd name="connsiteY4" fmla="*/ 0 h 4291388"/>
                <a:gd name="connsiteX0" fmla="*/ 100 w 3213178"/>
                <a:gd name="connsiteY0" fmla="*/ 0 h 4366238"/>
                <a:gd name="connsiteX1" fmla="*/ 3213178 w 3213178"/>
                <a:gd name="connsiteY1" fmla="*/ 2512613 h 4366238"/>
                <a:gd name="connsiteX2" fmla="*/ 3194221 w 3213178"/>
                <a:gd name="connsiteY2" fmla="*/ 4366238 h 4366238"/>
                <a:gd name="connsiteX3" fmla="*/ 66446 w 3213178"/>
                <a:gd name="connsiteY3" fmla="*/ 1800821 h 4366238"/>
                <a:gd name="connsiteX4" fmla="*/ 100 w 3213178"/>
                <a:gd name="connsiteY4" fmla="*/ 0 h 4366238"/>
                <a:gd name="connsiteX0" fmla="*/ 100 w 3213178"/>
                <a:gd name="connsiteY0" fmla="*/ 0 h 4091789"/>
                <a:gd name="connsiteX1" fmla="*/ 3213178 w 3213178"/>
                <a:gd name="connsiteY1" fmla="*/ 2512613 h 4091789"/>
                <a:gd name="connsiteX2" fmla="*/ 3156309 w 3213178"/>
                <a:gd name="connsiteY2" fmla="*/ 4091789 h 4091789"/>
                <a:gd name="connsiteX3" fmla="*/ 66446 w 3213178"/>
                <a:gd name="connsiteY3" fmla="*/ 1800821 h 4091789"/>
                <a:gd name="connsiteX4" fmla="*/ 100 w 3213178"/>
                <a:gd name="connsiteY4" fmla="*/ 0 h 4091789"/>
                <a:gd name="connsiteX0" fmla="*/ 115 w 3203715"/>
                <a:gd name="connsiteY0" fmla="*/ 0 h 4241489"/>
                <a:gd name="connsiteX1" fmla="*/ 3203715 w 3203715"/>
                <a:gd name="connsiteY1" fmla="*/ 2662313 h 4241489"/>
                <a:gd name="connsiteX2" fmla="*/ 3146846 w 3203715"/>
                <a:gd name="connsiteY2" fmla="*/ 4241489 h 4241489"/>
                <a:gd name="connsiteX3" fmla="*/ 56983 w 3203715"/>
                <a:gd name="connsiteY3" fmla="*/ 1950521 h 4241489"/>
                <a:gd name="connsiteX4" fmla="*/ 115 w 3203715"/>
                <a:gd name="connsiteY4" fmla="*/ 0 h 4241489"/>
                <a:gd name="connsiteX0" fmla="*/ 101 w 3203701"/>
                <a:gd name="connsiteY0" fmla="*/ 0 h 4241489"/>
                <a:gd name="connsiteX1" fmla="*/ 3203701 w 3203701"/>
                <a:gd name="connsiteY1" fmla="*/ 2662313 h 4241489"/>
                <a:gd name="connsiteX2" fmla="*/ 3146832 w 3203701"/>
                <a:gd name="connsiteY2" fmla="*/ 4241489 h 4241489"/>
                <a:gd name="connsiteX3" fmla="*/ 66447 w 3203701"/>
                <a:gd name="connsiteY3" fmla="*/ 1701021 h 4241489"/>
                <a:gd name="connsiteX4" fmla="*/ 101 w 3203701"/>
                <a:gd name="connsiteY4" fmla="*/ 0 h 424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701" h="4241489">
                  <a:moveTo>
                    <a:pt x="101" y="0"/>
                  </a:moveTo>
                  <a:lnTo>
                    <a:pt x="3203701" y="2662313"/>
                  </a:lnTo>
                  <a:lnTo>
                    <a:pt x="3146832" y="4241489"/>
                  </a:lnTo>
                  <a:lnTo>
                    <a:pt x="66447" y="1701021"/>
                  </a:lnTo>
                  <a:cubicBezTo>
                    <a:pt x="69606" y="842932"/>
                    <a:pt x="-3058" y="858089"/>
                    <a:pt x="101" y="0"/>
                  </a:cubicBezTo>
                  <a:close/>
                </a:path>
              </a:pathLst>
            </a:custGeom>
            <a:pattFill prst="sphere">
              <a:fgClr>
                <a:srgbClr val="C29372"/>
              </a:fgClr>
              <a:bgClr>
                <a:schemeClr val="tx1"/>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12" name="Connecteur droit 11"/>
            <p:cNvCxnSpPr/>
            <p:nvPr/>
          </p:nvCxnSpPr>
          <p:spPr>
            <a:xfrm>
              <a:off x="1157078" y="4387983"/>
              <a:ext cx="3108068" cy="976160"/>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rot="733665">
              <a:off x="4830850" y="4213510"/>
              <a:ext cx="1703294" cy="369332"/>
            </a:xfrm>
            <a:prstGeom prst="rect">
              <a:avLst/>
            </a:prstGeom>
            <a:solidFill>
              <a:schemeClr val="bg1"/>
            </a:solidFill>
          </p:spPr>
          <p:txBody>
            <a:bodyPr wrap="square" rtlCol="0">
              <a:spAutoFit/>
            </a:bodyPr>
            <a:lstStyle/>
            <a:p>
              <a:r>
                <a:rPr lang="fr-FR" b="1" dirty="0" smtClean="0"/>
                <a:t>Terre soutenue</a:t>
              </a:r>
              <a:endParaRPr lang="fr-FR" b="1" dirty="0"/>
            </a:p>
          </p:txBody>
        </p:sp>
        <p:sp>
          <p:nvSpPr>
            <p:cNvPr id="18" name="ZoneTexte 17"/>
            <p:cNvSpPr txBox="1"/>
            <p:nvPr/>
          </p:nvSpPr>
          <p:spPr>
            <a:xfrm>
              <a:off x="2393781" y="194234"/>
              <a:ext cx="1852706" cy="400110"/>
            </a:xfrm>
            <a:prstGeom prst="rect">
              <a:avLst/>
            </a:prstGeom>
            <a:noFill/>
          </p:spPr>
          <p:txBody>
            <a:bodyPr wrap="square" rtlCol="0">
              <a:spAutoFit/>
            </a:bodyPr>
            <a:lstStyle/>
            <a:p>
              <a:r>
                <a:rPr lang="fr-FR" sz="2000" b="1" dirty="0" smtClean="0">
                  <a:solidFill>
                    <a:srgbClr val="FF0000"/>
                  </a:solidFill>
                </a:rPr>
                <a:t>palplanche</a:t>
              </a:r>
              <a:endParaRPr lang="fr-FR" sz="2000" b="1" dirty="0">
                <a:solidFill>
                  <a:srgbClr val="FF0000"/>
                </a:solidFill>
              </a:endParaRPr>
            </a:p>
          </p:txBody>
        </p:sp>
        <p:cxnSp>
          <p:nvCxnSpPr>
            <p:cNvPr id="20" name="Connecteur droit avec flèche 19"/>
            <p:cNvCxnSpPr>
              <a:stCxn id="18" idx="2"/>
            </p:cNvCxnSpPr>
            <p:nvPr/>
          </p:nvCxnSpPr>
          <p:spPr>
            <a:xfrm>
              <a:off x="3320134" y="594344"/>
              <a:ext cx="1490925" cy="750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ZoneTexte 20"/>
            <p:cNvSpPr txBox="1"/>
            <p:nvPr/>
          </p:nvSpPr>
          <p:spPr>
            <a:xfrm rot="931100">
              <a:off x="5767294" y="5920070"/>
              <a:ext cx="2151529" cy="369332"/>
            </a:xfrm>
            <a:prstGeom prst="rect">
              <a:avLst/>
            </a:prstGeom>
            <a:solidFill>
              <a:srgbClr val="FFFFFF"/>
            </a:solidFill>
          </p:spPr>
          <p:txBody>
            <a:bodyPr wrap="square" rtlCol="0">
              <a:spAutoFit/>
            </a:bodyPr>
            <a:lstStyle/>
            <a:p>
              <a:r>
                <a:rPr lang="fr-FR" b="1" dirty="0" smtClean="0">
                  <a:solidFill>
                    <a:srgbClr val="0000FF"/>
                  </a:solidFill>
                </a:rPr>
                <a:t>Niveau d’eau</a:t>
              </a:r>
              <a:endParaRPr lang="fr-FR" b="1" dirty="0">
                <a:solidFill>
                  <a:srgbClr val="0000FF"/>
                </a:solidFill>
              </a:endParaRPr>
            </a:p>
          </p:txBody>
        </p:sp>
      </p:grpSp>
    </p:spTree>
    <p:extLst>
      <p:ext uri="{BB962C8B-B14F-4D97-AF65-F5344CB8AC3E}">
        <p14:creationId xmlns:p14="http://schemas.microsoft.com/office/powerpoint/2010/main" xmlns="" val="402511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pic>
        <p:nvPicPr>
          <p:cNvPr id="9" name="Image 8"/>
          <p:cNvPicPr>
            <a:picLocks noChangeAspect="1"/>
          </p:cNvPicPr>
          <p:nvPr/>
        </p:nvPicPr>
        <p:blipFill>
          <a:blip r:embed="rId2">
            <a:extLst>
              <a:ext uri="{BEBA8EAE-BF5A-486C-A8C5-ECC9F3942E4B}">
                <a14:imgProps xmlns:a14="http://schemas.microsoft.com/office/drawing/2010/main" xmlns="">
                  <a14:imgLayer r:embed="rId3">
                    <a14:imgEffect>
                      <a14:backgroundRemoval t="0" b="100000" l="0" r="100000">
                        <a14:foregroundMark x1="87809" y1="9808" x2="87809" y2="9808"/>
                        <a14:foregroundMark x1="78799" y1="13077" x2="78799" y2="13077"/>
                        <a14:foregroundMark x1="94700" y1="6731" x2="94700" y2="6731"/>
                        <a14:foregroundMark x1="4064" y1="66346" x2="4064" y2="66346"/>
                        <a14:foregroundMark x1="3180" y1="70962" x2="3180" y2="70962"/>
                        <a14:foregroundMark x1="23675" y1="97692" x2="23675" y2="97692"/>
                        <a14:foregroundMark x1="38516" y1="88269" x2="38516" y2="88269"/>
                        <a14:foregroundMark x1="16784" y1="97692" x2="16784" y2="97692"/>
                        <a14:foregroundMark x1="10424" y1="97692" x2="10424" y2="97692"/>
                        <a14:foregroundMark x1="7067" y1="73462" x2="7067" y2="73462"/>
                        <a14:foregroundMark x1="1590" y1="73846" x2="1590" y2="73846"/>
                        <a14:foregroundMark x1="6714" y1="65962" x2="6714" y2="65962"/>
                        <a14:foregroundMark x1="1767" y1="65000" x2="1767" y2="65000"/>
                        <a14:foregroundMark x1="13428" y1="96923" x2="13428" y2="96923"/>
                        <a14:foregroundMark x1="19081" y1="96923" x2="19081" y2="96923"/>
                        <a14:foregroundMark x1="74205" y1="16731" x2="74205" y2="16731"/>
                        <a14:foregroundMark x1="83216" y1="10577" x2="83216" y2="10577"/>
                        <a14:foregroundMark x1="81802" y1="14231" x2="81802" y2="14231"/>
                        <a14:foregroundMark x1="96290" y1="4808" x2="96290" y2="4808"/>
                        <a14:foregroundMark x1="90813" y1="6731" x2="90813" y2="6731"/>
                        <a14:foregroundMark x1="90813" y1="9231" x2="90813" y2="9231"/>
                        <a14:foregroundMark x1="69258" y1="18846" x2="69258" y2="18846"/>
                        <a14:foregroundMark x1="65901" y1="21346" x2="65901" y2="21346"/>
                        <a14:foregroundMark x1="77562" y1="16346" x2="77562" y2="16346"/>
                        <a14:foregroundMark x1="84452" y1="13462" x2="84452" y2="13462"/>
                        <a14:foregroundMark x1="93640" y1="8269" x2="93640" y2="8269"/>
                        <a14:foregroundMark x1="86926" y1="11154" x2="86926" y2="11154"/>
                        <a14:foregroundMark x1="97350" y1="5962" x2="97350" y2="5962"/>
                        <a14:foregroundMark x1="97350" y1="3077" x2="97350" y2="3077"/>
                        <a14:foregroundMark x1="98233" y1="5385" x2="98233" y2="5385"/>
                        <a14:foregroundMark x1="2120" y1="75192" x2="2120" y2="75192"/>
                        <a14:foregroundMark x1="3534" y1="75000" x2="3534" y2="75000"/>
                        <a14:foregroundMark x1="5300" y1="73846" x2="5300" y2="73846"/>
                        <a14:foregroundMark x1="7774" y1="75000" x2="7774" y2="75000"/>
                        <a14:foregroundMark x1="4240" y1="70962" x2="4240" y2="70962"/>
                        <a14:foregroundMark x1="2473" y1="69231" x2="2473" y2="69231"/>
                        <a14:foregroundMark x1="13074" y1="75385" x2="13074" y2="75385"/>
                        <a14:foregroundMark x1="1943" y1="66731" x2="1943" y2="66731"/>
                        <a14:foregroundMark x1="4947" y1="66154" x2="4947" y2="66154"/>
                        <a14:foregroundMark x1="7774" y1="66538" x2="7774" y2="66538"/>
                        <a14:foregroundMark x1="4240" y1="74231" x2="4240" y2="74231"/>
                        <a14:foregroundMark x1="34099" y1="93077" x2="34099" y2="93077"/>
                        <a14:foregroundMark x1="27562" y1="97692" x2="27562" y2="97692"/>
                        <a14:foregroundMark x1="26502" y1="97885" x2="26502" y2="97885"/>
                        <a14:foregroundMark x1="29505" y1="97885" x2="29505" y2="97885"/>
                        <a14:foregroundMark x1="29152" y1="96538" x2="29152" y2="96538"/>
                        <a14:foregroundMark x1="25795" y1="97308" x2="25795" y2="97308"/>
                        <a14:foregroundMark x1="26325" y1="96731" x2="26325" y2="96731"/>
                        <a14:foregroundMark x1="20318" y1="97308" x2="20318" y2="97308"/>
                        <a14:foregroundMark x1="13604" y1="97692" x2="13604" y2="97692"/>
                        <a14:foregroundMark x1="11307" y1="97692" x2="11307" y2="97692"/>
                        <a14:foregroundMark x1="11837" y1="96538" x2="11837" y2="96538"/>
                        <a14:foregroundMark x1="12014" y1="98269" x2="12014" y2="98269"/>
                        <a14:foregroundMark x1="17314" y1="96346" x2="17314" y2="96346"/>
                        <a14:foregroundMark x1="15018" y1="97115" x2="15018" y2="97115"/>
                      </a14:backgroundRemoval>
                    </a14:imgEffect>
                    <a14:imgEffect>
                      <a14:sharpenSoften amount="50000"/>
                    </a14:imgEffect>
                    <a14:imgEffect>
                      <a14:brightnessContrast contrast="20000"/>
                    </a14:imgEffect>
                  </a14:imgLayer>
                </a14:imgProps>
              </a:ext>
            </a:extLst>
          </a:blip>
          <a:stretch>
            <a:fillRect/>
          </a:stretch>
        </p:blipFill>
        <p:spPr>
          <a:xfrm>
            <a:off x="3990344" y="2543234"/>
            <a:ext cx="4696456" cy="4314765"/>
          </a:xfrm>
          <a:prstGeom prst="rect">
            <a:avLst/>
          </a:prstGeom>
        </p:spPr>
      </p:pic>
      <p:sp>
        <p:nvSpPr>
          <p:cNvPr id="18" name="Espace réservé du contenu 17"/>
          <p:cNvSpPr>
            <a:spLocks noGrp="1"/>
          </p:cNvSpPr>
          <p:nvPr>
            <p:ph idx="1"/>
          </p:nvPr>
        </p:nvSpPr>
        <p:spPr/>
        <p:txBody>
          <a:bodyPr/>
          <a:lstStyle/>
          <a:p>
            <a:pPr marL="342900" lvl="2" indent="-342900"/>
            <a:r>
              <a:rPr lang="fr-FR" dirty="0" smtClean="0"/>
              <a:t>La fonction de soutènement est assurée par le propre poids du mur. Il représente une force stabilisatrice, qui assure l’équilibre des terres du massif soutenu en imposant de forte contraintes au niveau de l’assise des fondations.</a:t>
            </a:r>
          </a:p>
          <a:p>
            <a:pPr marL="0" indent="0">
              <a:buNone/>
            </a:pPr>
            <a:endParaRPr lang="fr-FR" dirty="0"/>
          </a:p>
        </p:txBody>
      </p:sp>
      <p:sp>
        <p:nvSpPr>
          <p:cNvPr id="19" name="ZoneTexte 18"/>
          <p:cNvSpPr txBox="1"/>
          <p:nvPr/>
        </p:nvSpPr>
        <p:spPr>
          <a:xfrm>
            <a:off x="1" y="6197426"/>
            <a:ext cx="3990344" cy="646331"/>
          </a:xfrm>
          <a:prstGeom prst="rect">
            <a:avLst/>
          </a:prstGeom>
          <a:noFill/>
        </p:spPr>
        <p:txBody>
          <a:bodyPr wrap="square" rtlCol="0">
            <a:spAutoFit/>
          </a:bodyPr>
          <a:lstStyle/>
          <a:p>
            <a:r>
              <a:rPr lang="fr-FR" b="1" i="1" u="sng" dirty="0" smtClean="0"/>
              <a:t>Représentation des forces d’action sur un mur-poids de type </a:t>
            </a:r>
            <a:r>
              <a:rPr lang="fr-FR" b="1" i="1" u="sng" dirty="0" err="1" smtClean="0"/>
              <a:t>T</a:t>
            </a:r>
            <a:r>
              <a:rPr lang="fr-FR" b="1" i="1" u="sng" dirty="0" smtClean="0"/>
              <a:t> renversé</a:t>
            </a:r>
            <a:endParaRPr lang="fr-FR" b="1" i="1" u="sng" dirty="0"/>
          </a:p>
        </p:txBody>
      </p:sp>
    </p:spTree>
    <p:extLst>
      <p:ext uri="{BB962C8B-B14F-4D97-AF65-F5344CB8AC3E}">
        <p14:creationId xmlns:p14="http://schemas.microsoft.com/office/powerpoint/2010/main" xmlns="" val="1267026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rideaux </a:t>
            </a:r>
            <a:endParaRPr lang="fr-FR" dirty="0"/>
          </a:p>
        </p:txBody>
      </p:sp>
      <p:sp>
        <p:nvSpPr>
          <p:cNvPr id="3" name="Espace réservé du contenu 2"/>
          <p:cNvSpPr>
            <a:spLocks noGrp="1"/>
          </p:cNvSpPr>
          <p:nvPr>
            <p:ph idx="1"/>
          </p:nvPr>
        </p:nvSpPr>
        <p:spPr>
          <a:xfrm>
            <a:off x="457200" y="1162759"/>
            <a:ext cx="8229600" cy="4525963"/>
          </a:xfrm>
        </p:spPr>
        <p:txBody>
          <a:bodyPr>
            <a:normAutofit/>
          </a:bodyPr>
          <a:lstStyle/>
          <a:p>
            <a:r>
              <a:rPr lang="fr-FR" dirty="0" smtClean="0">
                <a:solidFill>
                  <a:srgbClr val="000000"/>
                </a:solidFill>
              </a:rPr>
              <a:t>Les palplanches sont mis en œuvre dans le sol par battage, vibrage ou vérinage. Elles sont conçues              pour s’enclencher les unes avec les                                     autres.</a:t>
            </a:r>
          </a:p>
          <a:p>
            <a:pPr marL="0" indent="0">
              <a:buNone/>
            </a:pPr>
            <a:endParaRPr lang="fr-FR" dirty="0">
              <a:solidFill>
                <a:srgbClr val="000000"/>
              </a:solidFill>
            </a:endParaRPr>
          </a:p>
        </p:txBody>
      </p:sp>
      <p:pic>
        <p:nvPicPr>
          <p:cNvPr id="5" name="Image 4" descr="Capture d’écran 2016-05-27 à 10.58.1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680633" y="6126163"/>
            <a:ext cx="2010894" cy="1143000"/>
          </a:xfrm>
          <a:prstGeom prst="rect">
            <a:avLst/>
          </a:prstGeom>
        </p:spPr>
      </p:pic>
      <p:pic>
        <p:nvPicPr>
          <p:cNvPr id="6" name="Image 5" descr="Capture d’écran 2016-05-27 à 10.58.1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78067"/>
            <a:ext cx="5873044" cy="3590674"/>
          </a:xfrm>
          <a:prstGeom prst="rect">
            <a:avLst/>
          </a:prstGeom>
        </p:spPr>
      </p:pic>
      <p:pic>
        <p:nvPicPr>
          <p:cNvPr id="7" name="Image 6" descr="Capture d’écran 2016-05-27 à 10.58.04.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8540" y="622668"/>
            <a:ext cx="2767189" cy="1589939"/>
          </a:xfrm>
          <a:prstGeom prst="rect">
            <a:avLst/>
          </a:prstGeom>
        </p:spPr>
      </p:pic>
      <p:pic>
        <p:nvPicPr>
          <p:cNvPr id="8" name="Image 7" descr="Capture d’écran 2016-05-27 à 10.57.57.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84862" y="1934817"/>
            <a:ext cx="1563511" cy="715250"/>
          </a:xfrm>
          <a:prstGeom prst="rect">
            <a:avLst/>
          </a:prstGeom>
        </p:spPr>
      </p:pic>
      <p:pic>
        <p:nvPicPr>
          <p:cNvPr id="9" name="Image 8" descr="Capture d’écran 2016-05-27 à 10.57.51.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34539" y="2820810"/>
            <a:ext cx="2679212" cy="1547989"/>
          </a:xfrm>
          <a:prstGeom prst="rect">
            <a:avLst/>
          </a:prstGeom>
        </p:spPr>
      </p:pic>
      <p:pic>
        <p:nvPicPr>
          <p:cNvPr id="10" name="Image 9" descr="Capture d’écran 2016-05-27 à 10.57.44.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88540" y="3923470"/>
            <a:ext cx="2448335" cy="1446389"/>
          </a:xfrm>
          <a:prstGeom prst="rect">
            <a:avLst/>
          </a:prstGeom>
        </p:spPr>
      </p:pic>
      <p:pic>
        <p:nvPicPr>
          <p:cNvPr id="11" name="Image 10" descr="Capture d’écran 2016-05-27 à 10.57.35.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384862" y="5816600"/>
            <a:ext cx="1384862" cy="839446"/>
          </a:xfrm>
          <a:prstGeom prst="rect">
            <a:avLst/>
          </a:prstGeom>
        </p:spPr>
      </p:pic>
      <p:pic>
        <p:nvPicPr>
          <p:cNvPr id="12" name="Image 11" descr="Capture d’écran 2016-05-27 à 10.57.29.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706550" y="3753869"/>
            <a:ext cx="7326450" cy="4125462"/>
          </a:xfrm>
          <a:prstGeom prst="rect">
            <a:avLst/>
          </a:prstGeom>
        </p:spPr>
      </p:pic>
      <p:grpSp>
        <p:nvGrpSpPr>
          <p:cNvPr id="4" name="Grouper 3"/>
          <p:cNvGrpSpPr/>
          <p:nvPr/>
        </p:nvGrpSpPr>
        <p:grpSpPr>
          <a:xfrm>
            <a:off x="781813" y="2167636"/>
            <a:ext cx="4862628" cy="4553656"/>
            <a:chOff x="330261" y="274638"/>
            <a:chExt cx="4862628" cy="4553656"/>
          </a:xfrm>
        </p:grpSpPr>
        <p:pic>
          <p:nvPicPr>
            <p:cNvPr id="13" name="Image 12" descr="05500603Foto_big.jpg"/>
            <p:cNvPicPr>
              <a:picLocks noChangeAspect="1"/>
            </p:cNvPicPr>
            <p:nvPr/>
          </p:nvPicPr>
          <p:blipFill rotWithShape="1">
            <a:blip r:embed="rId10">
              <a:extLst>
                <a:ext uri="{BEBA8EAE-BF5A-486C-A8C5-ECC9F3942E4B}">
                  <a14:imgProps xmlns:a14="http://schemas.microsoft.com/office/drawing/2010/main" xmlns="">
                    <a14:imgLayer r:embed="rId11">
                      <a14:imgEffect>
                        <a14:backgroundRemoval t="2611" b="97389" l="3713" r="99505"/>
                      </a14:imgEffect>
                    </a14:imgLayer>
                  </a14:imgProps>
                </a:ext>
                <a:ext uri="{28A0092B-C50C-407E-A947-70E740481C1C}">
                  <a14:useLocalDpi xmlns:a14="http://schemas.microsoft.com/office/drawing/2010/main" xmlns="" val="0"/>
                </a:ext>
              </a:extLst>
            </a:blip>
            <a:srcRect l="2955" t="6382" r="2272"/>
            <a:stretch/>
          </p:blipFill>
          <p:spPr>
            <a:xfrm>
              <a:off x="330261" y="274638"/>
              <a:ext cx="4862628" cy="4553656"/>
            </a:xfrm>
            <a:prstGeom prst="rect">
              <a:avLst/>
            </a:prstGeom>
          </p:spPr>
        </p:pic>
        <p:sp>
          <p:nvSpPr>
            <p:cNvPr id="18" name="ZoneTexte 17"/>
            <p:cNvSpPr txBox="1"/>
            <p:nvPr/>
          </p:nvSpPr>
          <p:spPr>
            <a:xfrm rot="20489650">
              <a:off x="2828716" y="2293325"/>
              <a:ext cx="1608667" cy="369332"/>
            </a:xfrm>
            <a:prstGeom prst="rect">
              <a:avLst/>
            </a:prstGeom>
            <a:solidFill>
              <a:srgbClr val="A4B022"/>
            </a:solidFill>
          </p:spPr>
          <p:txBody>
            <a:bodyPr wrap="square" rtlCol="0">
              <a:spAutoFit/>
            </a:bodyPr>
            <a:lstStyle/>
            <a:p>
              <a:r>
                <a:rPr lang="fr-FR" dirty="0" smtClean="0">
                  <a:solidFill>
                    <a:schemeClr val="bg1"/>
                  </a:solidFill>
                </a:rPr>
                <a:t>Sol d’ancrage</a:t>
              </a:r>
              <a:endParaRPr lang="fr-FR" dirty="0">
                <a:solidFill>
                  <a:schemeClr val="bg1"/>
                </a:solidFill>
              </a:endParaRPr>
            </a:p>
          </p:txBody>
        </p:sp>
        <p:sp>
          <p:nvSpPr>
            <p:cNvPr id="19" name="ZoneTexte 18"/>
            <p:cNvSpPr txBox="1"/>
            <p:nvPr/>
          </p:nvSpPr>
          <p:spPr>
            <a:xfrm rot="20561859">
              <a:off x="2917994" y="1823204"/>
              <a:ext cx="1619990" cy="179999"/>
            </a:xfrm>
            <a:prstGeom prst="rect">
              <a:avLst/>
            </a:prstGeom>
            <a:solidFill>
              <a:schemeClr val="bg1">
                <a:lumMod val="50000"/>
              </a:schemeClr>
            </a:solidFill>
          </p:spPr>
          <p:txBody>
            <a:bodyPr wrap="square" rtlCol="0">
              <a:spAutoFit/>
            </a:bodyPr>
            <a:lstStyle/>
            <a:p>
              <a:r>
                <a:rPr lang="fr-FR" sz="900" dirty="0" smtClean="0">
                  <a:solidFill>
                    <a:srgbClr val="FFFFFF"/>
                  </a:solidFill>
                </a:rPr>
                <a:t>niveau inférieur du guide</a:t>
              </a:r>
              <a:endParaRPr lang="fr-FR" sz="900" dirty="0">
                <a:solidFill>
                  <a:srgbClr val="FFFFFF"/>
                </a:solidFill>
              </a:endParaRPr>
            </a:p>
          </p:txBody>
        </p:sp>
        <p:sp>
          <p:nvSpPr>
            <p:cNvPr id="20" name="ZoneTexte 19"/>
            <p:cNvSpPr txBox="1"/>
            <p:nvPr/>
          </p:nvSpPr>
          <p:spPr>
            <a:xfrm rot="20561859">
              <a:off x="2801807" y="995730"/>
              <a:ext cx="1619990" cy="230832"/>
            </a:xfrm>
            <a:prstGeom prst="rect">
              <a:avLst/>
            </a:prstGeom>
            <a:solidFill>
              <a:schemeClr val="bg1">
                <a:lumMod val="50000"/>
              </a:schemeClr>
            </a:solidFill>
          </p:spPr>
          <p:txBody>
            <a:bodyPr wrap="square" rtlCol="0">
              <a:spAutoFit/>
            </a:bodyPr>
            <a:lstStyle/>
            <a:p>
              <a:r>
                <a:rPr lang="fr-FR" sz="900" dirty="0" smtClean="0">
                  <a:solidFill>
                    <a:srgbClr val="FFFFFF"/>
                  </a:solidFill>
                </a:rPr>
                <a:t>niveau supérieur du guide</a:t>
              </a:r>
              <a:endParaRPr lang="fr-FR" sz="900" dirty="0">
                <a:solidFill>
                  <a:srgbClr val="FFFFFF"/>
                </a:solidFill>
              </a:endParaRPr>
            </a:p>
          </p:txBody>
        </p:sp>
        <p:sp>
          <p:nvSpPr>
            <p:cNvPr id="21" name="ZoneTexte 20"/>
            <p:cNvSpPr txBox="1"/>
            <p:nvPr/>
          </p:nvSpPr>
          <p:spPr>
            <a:xfrm rot="20513401">
              <a:off x="623009" y="2236568"/>
              <a:ext cx="863995" cy="246221"/>
            </a:xfrm>
            <a:prstGeom prst="rect">
              <a:avLst/>
            </a:prstGeom>
            <a:solidFill>
              <a:srgbClr val="2CA799"/>
            </a:solidFill>
          </p:spPr>
          <p:txBody>
            <a:bodyPr wrap="square" rtlCol="0">
              <a:spAutoFit/>
            </a:bodyPr>
            <a:lstStyle/>
            <a:p>
              <a:r>
                <a:rPr lang="fr-FR" sz="1000" dirty="0" smtClean="0"/>
                <a:t>niveau d’eau</a:t>
              </a:r>
              <a:endParaRPr lang="fr-FR" sz="1000" dirty="0"/>
            </a:p>
          </p:txBody>
        </p:sp>
      </p:grpSp>
    </p:spTree>
    <p:extLst>
      <p:ext uri="{BB962C8B-B14F-4D97-AF65-F5344CB8AC3E}">
        <p14:creationId xmlns:p14="http://schemas.microsoft.com/office/powerpoint/2010/main" xmlns="" val="5979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grpSp>
        <p:nvGrpSpPr>
          <p:cNvPr id="17" name="Grouper 16"/>
          <p:cNvGrpSpPr/>
          <p:nvPr/>
        </p:nvGrpSpPr>
        <p:grpSpPr>
          <a:xfrm>
            <a:off x="23217" y="2036121"/>
            <a:ext cx="6275860" cy="4323218"/>
            <a:chOff x="1910448" y="2271319"/>
            <a:chExt cx="6275860" cy="4323218"/>
          </a:xfrm>
        </p:grpSpPr>
        <p:pic>
          <p:nvPicPr>
            <p:cNvPr id="16" name="Image 15" descr="Capture d’écran 2016-05-26 à 13.04.23.png"/>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2191" b="71912" l="1245" r="98548">
                          <a14:foregroundMark x1="78216" y1="54382" x2="78216" y2="54382"/>
                          <a14:foregroundMark x1="49793" y1="61952" x2="49793" y2="61952"/>
                          <a14:foregroundMark x1="81535" y1="41434" x2="81535" y2="41434"/>
                          <a14:foregroundMark x1="86307" y1="53785" x2="86307" y2="53785"/>
                          <a14:foregroundMark x1="13693" y1="37450" x2="13693" y2="37450"/>
                          <a14:foregroundMark x1="30705" y1="12151" x2="30705" y2="12151"/>
                          <a14:foregroundMark x1="52075" y1="8765" x2="52075" y2="8765"/>
                          <a14:foregroundMark x1="10996" y1="52191" x2="10996" y2="52191"/>
                          <a14:foregroundMark x1="20124" y1="46215" x2="20124" y2="46215"/>
                          <a14:foregroundMark x1="18257" y1="51594" x2="18257" y2="51594"/>
                          <a14:foregroundMark x1="89419" y1="34462" x2="89419" y2="34462"/>
                          <a14:foregroundMark x1="92531" y1="11554" x2="92531" y2="11554"/>
                          <a14:foregroundMark x1="71162" y1="66335" x2="71162" y2="66335"/>
                          <a14:foregroundMark x1="64523" y1="60956" x2="64523" y2="60956"/>
                          <a14:foregroundMark x1="51037" y1="66335" x2="51037" y2="66335"/>
                          <a14:foregroundMark x1="41701" y1="66335" x2="41701" y2="66335"/>
                          <a14:foregroundMark x1="28423" y1="63347" x2="28423" y2="63347"/>
                          <a14:foregroundMark x1="19087" y1="53785" x2="19087" y2="53785"/>
                          <a14:foregroundMark x1="20747" y1="12749" x2="20747" y2="12749"/>
                          <a14:foregroundMark x1="34440" y1="6773" x2="34440" y2="6773"/>
                          <a14:foregroundMark x1="11826" y1="33466" x2="11826" y2="33466"/>
                          <a14:foregroundMark x1="10373" y1="18526" x2="10373" y2="18526"/>
                          <a14:foregroundMark x1="5187" y1="29084" x2="5187" y2="29084"/>
                          <a14:foregroundMark x1="7469" y1="36853" x2="7469" y2="36853"/>
                          <a14:foregroundMark x1="9336" y1="43426" x2="9336" y2="43426"/>
                          <a14:foregroundMark x1="14730" y1="57371" x2="14730" y2="57371"/>
                          <a14:foregroundMark x1="28423" y1="55777" x2="28423" y2="55777"/>
                          <a14:foregroundMark x1="38174" y1="61952" x2="38174" y2="61952"/>
                          <a14:foregroundMark x1="42946" y1="58765" x2="42946" y2="58765"/>
                          <a14:foregroundMark x1="80290" y1="63944" x2="80290" y2="63944"/>
                          <a14:foregroundMark x1="71577" y1="61355" x2="71577" y2="61355"/>
                          <a14:foregroundMark x1="67427" y1="64542" x2="67427" y2="64542"/>
                          <a14:foregroundMark x1="55602" y1="64542" x2="55602" y2="64542"/>
                          <a14:foregroundMark x1="85062" y1="65139" x2="85062" y2="65139"/>
                          <a14:foregroundMark x1="80083" y1="66932" x2="80083" y2="66932"/>
                          <a14:foregroundMark x1="93154" y1="62151" x2="93154" y2="62151"/>
                          <a14:foregroundMark x1="89004" y1="64343" x2="89004" y2="64343"/>
                          <a14:foregroundMark x1="93154" y1="67331" x2="93154" y2="67331"/>
                          <a14:foregroundMark x1="55187" y1="67530" x2="55187" y2="67530"/>
                          <a14:foregroundMark x1="55602" y1="59761" x2="55602" y2="59761"/>
                          <a14:foregroundMark x1="58921" y1="59163" x2="58921" y2="59163"/>
                          <a14:foregroundMark x1="60166" y1="67331" x2="60166" y2="67331"/>
                          <a14:foregroundMark x1="38797" y1="67928" x2="38797" y2="67928"/>
                          <a14:foregroundMark x1="29876" y1="67530" x2="29876" y2="67530"/>
                          <a14:backgroundMark x1="22822" y1="57570" x2="22822" y2="57570"/>
                          <a14:backgroundMark x1="61411" y1="63745" x2="61411" y2="63745"/>
                          <a14:backgroundMark x1="63071" y1="68526" x2="63071" y2="68526"/>
                          <a14:backgroundMark x1="33610" y1="63347" x2="33610" y2="63347"/>
                          <a14:backgroundMark x1="33610" y1="58566" x2="33610" y2="58566"/>
                          <a14:backgroundMark x1="91701" y1="44622" x2="91701" y2="44622"/>
                          <a14:backgroundMark x1="88382" y1="45219" x2="88382" y2="45219"/>
                          <a14:backgroundMark x1="83817" y1="45618" x2="83817" y2="45618"/>
                          <a14:backgroundMark x1="80705" y1="45219" x2="80705" y2="45219"/>
                          <a14:backgroundMark x1="77801" y1="45020" x2="77801" y2="45020"/>
                        </a14:backgroundRemoval>
                      </a14:imgEffect>
                      <a14:imgEffect>
                        <a14:sharpenSoften amount="50000"/>
                      </a14:imgEffect>
                    </a14:imgLayer>
                  </a14:imgProps>
                </a:ext>
                <a:ext uri="{28A0092B-C50C-407E-A947-70E740481C1C}">
                  <a14:useLocalDpi xmlns:a14="http://schemas.microsoft.com/office/drawing/2010/main" xmlns="" val="0"/>
                </a:ext>
              </a:extLst>
            </a:blip>
            <a:srcRect b="29488"/>
            <a:stretch/>
          </p:blipFill>
          <p:spPr>
            <a:xfrm flipH="1">
              <a:off x="1910448" y="2271319"/>
              <a:ext cx="5618896" cy="4126366"/>
            </a:xfrm>
            <a:prstGeom prst="rect">
              <a:avLst/>
            </a:prstGeom>
          </p:spPr>
        </p:pic>
        <p:sp>
          <p:nvSpPr>
            <p:cNvPr id="5" name="Forme libre 4"/>
            <p:cNvSpPr/>
            <p:nvPr/>
          </p:nvSpPr>
          <p:spPr>
            <a:xfrm>
              <a:off x="2716520" y="2452121"/>
              <a:ext cx="4727450" cy="899699"/>
            </a:xfrm>
            <a:custGeom>
              <a:avLst/>
              <a:gdLst>
                <a:gd name="connsiteX0" fmla="*/ 4692171 w 4727450"/>
                <a:gd name="connsiteY0" fmla="*/ 635082 h 899699"/>
                <a:gd name="connsiteX1" fmla="*/ 4215898 w 4727450"/>
                <a:gd name="connsiteY1" fmla="*/ 652723 h 899699"/>
                <a:gd name="connsiteX2" fmla="*/ 3951302 w 4727450"/>
                <a:gd name="connsiteY2" fmla="*/ 758570 h 899699"/>
                <a:gd name="connsiteX3" fmla="*/ 3545588 w 4727450"/>
                <a:gd name="connsiteY3" fmla="*/ 776211 h 899699"/>
                <a:gd name="connsiteX4" fmla="*/ 2981116 w 4727450"/>
                <a:gd name="connsiteY4" fmla="*/ 899699 h 899699"/>
                <a:gd name="connsiteX5" fmla="*/ 2663601 w 4727450"/>
                <a:gd name="connsiteY5" fmla="*/ 758570 h 899699"/>
                <a:gd name="connsiteX6" fmla="*/ 2063849 w 4727450"/>
                <a:gd name="connsiteY6" fmla="*/ 564517 h 899699"/>
                <a:gd name="connsiteX7" fmla="*/ 617391 w 4727450"/>
                <a:gd name="connsiteY7" fmla="*/ 176411 h 899699"/>
                <a:gd name="connsiteX8" fmla="*/ 0 w 4727450"/>
                <a:gd name="connsiteY8" fmla="*/ 123488 h 899699"/>
                <a:gd name="connsiteX9" fmla="*/ 3351550 w 4727450"/>
                <a:gd name="connsiteY9" fmla="*/ 0 h 899699"/>
                <a:gd name="connsiteX10" fmla="*/ 4321736 w 4727450"/>
                <a:gd name="connsiteY10" fmla="*/ 105847 h 899699"/>
                <a:gd name="connsiteX11" fmla="*/ 4727450 w 4727450"/>
                <a:gd name="connsiteY11" fmla="*/ 582158 h 89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7450" h="899699">
                  <a:moveTo>
                    <a:pt x="4692171" y="635082"/>
                  </a:moveTo>
                  <a:lnTo>
                    <a:pt x="4215898" y="652723"/>
                  </a:lnTo>
                  <a:lnTo>
                    <a:pt x="3951302" y="758570"/>
                  </a:lnTo>
                  <a:lnTo>
                    <a:pt x="3545588" y="776211"/>
                  </a:lnTo>
                  <a:lnTo>
                    <a:pt x="2981116" y="899699"/>
                  </a:lnTo>
                  <a:lnTo>
                    <a:pt x="2663601" y="758570"/>
                  </a:lnTo>
                  <a:lnTo>
                    <a:pt x="2063849" y="564517"/>
                  </a:lnTo>
                  <a:lnTo>
                    <a:pt x="617391" y="176411"/>
                  </a:lnTo>
                  <a:lnTo>
                    <a:pt x="0" y="123488"/>
                  </a:lnTo>
                  <a:lnTo>
                    <a:pt x="3351550" y="0"/>
                  </a:lnTo>
                  <a:lnTo>
                    <a:pt x="4321736" y="105847"/>
                  </a:lnTo>
                  <a:lnTo>
                    <a:pt x="4727450" y="582158"/>
                  </a:lnTo>
                </a:path>
              </a:pathLst>
            </a:custGeom>
            <a:solidFill>
              <a:srgbClr val="D5E9AB">
                <a:alpha val="4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Forme libre 5"/>
            <p:cNvSpPr/>
            <p:nvPr/>
          </p:nvSpPr>
          <p:spPr>
            <a:xfrm>
              <a:off x="5568694" y="3175407"/>
              <a:ext cx="1187326" cy="2157505"/>
            </a:xfrm>
            <a:custGeom>
              <a:avLst/>
              <a:gdLst>
                <a:gd name="connsiteX0" fmla="*/ 1216381 w 1251660"/>
                <a:gd name="connsiteY0" fmla="*/ 0 h 2242874"/>
                <a:gd name="connsiteX1" fmla="*/ 493151 w 1251660"/>
                <a:gd name="connsiteY1" fmla="*/ 2028733 h 2242874"/>
                <a:gd name="connsiteX2" fmla="*/ 175636 w 1251660"/>
                <a:gd name="connsiteY2" fmla="*/ 1975810 h 2242874"/>
                <a:gd name="connsiteX3" fmla="*/ 69798 w 1251660"/>
                <a:gd name="connsiteY3" fmla="*/ 194053 h 2242874"/>
                <a:gd name="connsiteX4" fmla="*/ 1251660 w 1251660"/>
                <a:gd name="connsiteY4" fmla="*/ 88206 h 2242874"/>
                <a:gd name="connsiteX0" fmla="*/ 1159711 w 1194990"/>
                <a:gd name="connsiteY0" fmla="*/ 0 h 2236087"/>
                <a:gd name="connsiteX1" fmla="*/ 436481 w 1194990"/>
                <a:gd name="connsiteY1" fmla="*/ 2028733 h 2236087"/>
                <a:gd name="connsiteX2" fmla="*/ 118966 w 1194990"/>
                <a:gd name="connsiteY2" fmla="*/ 1975810 h 2236087"/>
                <a:gd name="connsiteX3" fmla="*/ 83687 w 1194990"/>
                <a:gd name="connsiteY3" fmla="*/ 317541 h 2236087"/>
                <a:gd name="connsiteX4" fmla="*/ 1194990 w 1194990"/>
                <a:gd name="connsiteY4" fmla="*/ 88206 h 2236087"/>
                <a:gd name="connsiteX0" fmla="*/ 1152047 w 1187326"/>
                <a:gd name="connsiteY0" fmla="*/ 0 h 2169556"/>
                <a:gd name="connsiteX1" fmla="*/ 428817 w 1187326"/>
                <a:gd name="connsiteY1" fmla="*/ 2028733 h 2169556"/>
                <a:gd name="connsiteX2" fmla="*/ 217141 w 1187326"/>
                <a:gd name="connsiteY2" fmla="*/ 1993452 h 2169556"/>
                <a:gd name="connsiteX3" fmla="*/ 111302 w 1187326"/>
                <a:gd name="connsiteY3" fmla="*/ 1975810 h 2169556"/>
                <a:gd name="connsiteX4" fmla="*/ 76023 w 1187326"/>
                <a:gd name="connsiteY4" fmla="*/ 317541 h 2169556"/>
                <a:gd name="connsiteX5" fmla="*/ 1187326 w 1187326"/>
                <a:gd name="connsiteY5" fmla="*/ 88206 h 2169556"/>
                <a:gd name="connsiteX0" fmla="*/ 1152047 w 1187326"/>
                <a:gd name="connsiteY0" fmla="*/ 0 h 2174511"/>
                <a:gd name="connsiteX1" fmla="*/ 428817 w 1187326"/>
                <a:gd name="connsiteY1" fmla="*/ 2028733 h 2174511"/>
                <a:gd name="connsiteX2" fmla="*/ 340619 w 1187326"/>
                <a:gd name="connsiteY2" fmla="*/ 2011093 h 2174511"/>
                <a:gd name="connsiteX3" fmla="*/ 217141 w 1187326"/>
                <a:gd name="connsiteY3" fmla="*/ 1993452 h 2174511"/>
                <a:gd name="connsiteX4" fmla="*/ 111302 w 1187326"/>
                <a:gd name="connsiteY4" fmla="*/ 1975810 h 2174511"/>
                <a:gd name="connsiteX5" fmla="*/ 76023 w 1187326"/>
                <a:gd name="connsiteY5" fmla="*/ 317541 h 2174511"/>
                <a:gd name="connsiteX6" fmla="*/ 1187326 w 1187326"/>
                <a:gd name="connsiteY6" fmla="*/ 88206 h 2174511"/>
                <a:gd name="connsiteX0" fmla="*/ 1152047 w 1187326"/>
                <a:gd name="connsiteY0" fmla="*/ 0 h 2179665"/>
                <a:gd name="connsiteX1" fmla="*/ 428817 w 1187326"/>
                <a:gd name="connsiteY1" fmla="*/ 2028733 h 2179665"/>
                <a:gd name="connsiteX2" fmla="*/ 358258 w 1187326"/>
                <a:gd name="connsiteY2" fmla="*/ 2028734 h 2179665"/>
                <a:gd name="connsiteX3" fmla="*/ 340619 w 1187326"/>
                <a:gd name="connsiteY3" fmla="*/ 2011093 h 2179665"/>
                <a:gd name="connsiteX4" fmla="*/ 217141 w 1187326"/>
                <a:gd name="connsiteY4" fmla="*/ 1993452 h 2179665"/>
                <a:gd name="connsiteX5" fmla="*/ 111302 w 1187326"/>
                <a:gd name="connsiteY5" fmla="*/ 1975810 h 2179665"/>
                <a:gd name="connsiteX6" fmla="*/ 76023 w 1187326"/>
                <a:gd name="connsiteY6" fmla="*/ 317541 h 2179665"/>
                <a:gd name="connsiteX7" fmla="*/ 1187326 w 1187326"/>
                <a:gd name="connsiteY7" fmla="*/ 88206 h 2179665"/>
                <a:gd name="connsiteX0" fmla="*/ 1152047 w 1187326"/>
                <a:gd name="connsiteY0" fmla="*/ 0 h 2157505"/>
                <a:gd name="connsiteX1" fmla="*/ 428817 w 1187326"/>
                <a:gd name="connsiteY1" fmla="*/ 2028733 h 2157505"/>
                <a:gd name="connsiteX2" fmla="*/ 375898 w 1187326"/>
                <a:gd name="connsiteY2" fmla="*/ 1958170 h 2157505"/>
                <a:gd name="connsiteX3" fmla="*/ 358258 w 1187326"/>
                <a:gd name="connsiteY3" fmla="*/ 2028734 h 2157505"/>
                <a:gd name="connsiteX4" fmla="*/ 340619 w 1187326"/>
                <a:gd name="connsiteY4" fmla="*/ 2011093 h 2157505"/>
                <a:gd name="connsiteX5" fmla="*/ 217141 w 1187326"/>
                <a:gd name="connsiteY5" fmla="*/ 1993452 h 2157505"/>
                <a:gd name="connsiteX6" fmla="*/ 111302 w 1187326"/>
                <a:gd name="connsiteY6" fmla="*/ 1975810 h 2157505"/>
                <a:gd name="connsiteX7" fmla="*/ 76023 w 1187326"/>
                <a:gd name="connsiteY7" fmla="*/ 317541 h 2157505"/>
                <a:gd name="connsiteX8" fmla="*/ 1187326 w 1187326"/>
                <a:gd name="connsiteY8" fmla="*/ 88206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326" h="2157505">
                  <a:moveTo>
                    <a:pt x="1152047" y="0"/>
                  </a:moveTo>
                  <a:cubicBezTo>
                    <a:pt x="877160" y="849715"/>
                    <a:pt x="558175" y="1702371"/>
                    <a:pt x="428817" y="2028733"/>
                  </a:cubicBezTo>
                  <a:cubicBezTo>
                    <a:pt x="299459" y="2355095"/>
                    <a:pt x="387658" y="1958170"/>
                    <a:pt x="375898" y="1958170"/>
                  </a:cubicBezTo>
                  <a:cubicBezTo>
                    <a:pt x="364138" y="1958170"/>
                    <a:pt x="358258" y="2058136"/>
                    <a:pt x="358258" y="2028734"/>
                  </a:cubicBezTo>
                  <a:cubicBezTo>
                    <a:pt x="358258" y="1999332"/>
                    <a:pt x="361199" y="2034614"/>
                    <a:pt x="340619" y="2011093"/>
                  </a:cubicBezTo>
                  <a:cubicBezTo>
                    <a:pt x="320039" y="1987572"/>
                    <a:pt x="240661" y="2022854"/>
                    <a:pt x="217141" y="1993452"/>
                  </a:cubicBezTo>
                  <a:cubicBezTo>
                    <a:pt x="193621" y="1964050"/>
                    <a:pt x="134822" y="2255128"/>
                    <a:pt x="111302" y="1975810"/>
                  </a:cubicBezTo>
                  <a:cubicBezTo>
                    <a:pt x="87782" y="1696492"/>
                    <a:pt x="-103314" y="632142"/>
                    <a:pt x="76023" y="317541"/>
                  </a:cubicBezTo>
                  <a:cubicBezTo>
                    <a:pt x="255360" y="2940"/>
                    <a:pt x="1187326" y="88206"/>
                    <a:pt x="1187326" y="88206"/>
                  </a:cubicBezTo>
                </a:path>
              </a:pathLst>
            </a:custGeom>
            <a:solidFill>
              <a:schemeClr val="accent4">
                <a:lumMod val="60000"/>
                <a:lumOff val="40000"/>
                <a:alpha val="34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Forme libre 7"/>
            <p:cNvSpPr/>
            <p:nvPr/>
          </p:nvSpPr>
          <p:spPr>
            <a:xfrm>
              <a:off x="2063850" y="2557968"/>
              <a:ext cx="3651426" cy="3034279"/>
            </a:xfrm>
            <a:custGeom>
              <a:avLst/>
              <a:gdLst>
                <a:gd name="connsiteX0" fmla="*/ 3545587 w 3651426"/>
                <a:gd name="connsiteY0" fmla="*/ 758570 h 3034279"/>
                <a:gd name="connsiteX1" fmla="*/ 3651426 w 3651426"/>
                <a:gd name="connsiteY1" fmla="*/ 2928432 h 3034279"/>
                <a:gd name="connsiteX2" fmla="*/ 3122233 w 3651426"/>
                <a:gd name="connsiteY2" fmla="*/ 2963714 h 3034279"/>
                <a:gd name="connsiteX3" fmla="*/ 2522482 w 3651426"/>
                <a:gd name="connsiteY3" fmla="*/ 3034279 h 3034279"/>
                <a:gd name="connsiteX4" fmla="*/ 2222607 w 3651426"/>
                <a:gd name="connsiteY4" fmla="*/ 2928432 h 3034279"/>
                <a:gd name="connsiteX5" fmla="*/ 829067 w 3651426"/>
                <a:gd name="connsiteY5" fmla="*/ 1905245 h 3034279"/>
                <a:gd name="connsiteX6" fmla="*/ 52919 w 3651426"/>
                <a:gd name="connsiteY6" fmla="*/ 1358369 h 3034279"/>
                <a:gd name="connsiteX7" fmla="*/ 52919 w 3651426"/>
                <a:gd name="connsiteY7" fmla="*/ 1358369 h 3034279"/>
                <a:gd name="connsiteX8" fmla="*/ 70558 w 3651426"/>
                <a:gd name="connsiteY8" fmla="*/ 1023187 h 3034279"/>
                <a:gd name="connsiteX9" fmla="*/ 0 w 3651426"/>
                <a:gd name="connsiteY9" fmla="*/ 564517 h 3034279"/>
                <a:gd name="connsiteX10" fmla="*/ 17639 w 3651426"/>
                <a:gd name="connsiteY10" fmla="*/ 246976 h 3034279"/>
                <a:gd name="connsiteX11" fmla="*/ 194037 w 3651426"/>
                <a:gd name="connsiteY11" fmla="*/ 335182 h 3034279"/>
                <a:gd name="connsiteX12" fmla="*/ 599751 w 3651426"/>
                <a:gd name="connsiteY12" fmla="*/ 0 h 3034279"/>
                <a:gd name="connsiteX13" fmla="*/ 1322980 w 3651426"/>
                <a:gd name="connsiteY13" fmla="*/ 123488 h 3034279"/>
                <a:gd name="connsiteX14" fmla="*/ 1552297 w 3651426"/>
                <a:gd name="connsiteY14" fmla="*/ 123488 h 3034279"/>
                <a:gd name="connsiteX15" fmla="*/ 2240246 w 3651426"/>
                <a:gd name="connsiteY15" fmla="*/ 335182 h 3034279"/>
                <a:gd name="connsiteX16" fmla="*/ 3616146 w 3651426"/>
                <a:gd name="connsiteY16" fmla="*/ 776211 h 303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1426" h="3034279">
                  <a:moveTo>
                    <a:pt x="3545587" y="758570"/>
                  </a:moveTo>
                  <a:lnTo>
                    <a:pt x="3651426" y="2928432"/>
                  </a:lnTo>
                  <a:lnTo>
                    <a:pt x="3122233" y="2963714"/>
                  </a:lnTo>
                  <a:lnTo>
                    <a:pt x="2522482" y="3034279"/>
                  </a:lnTo>
                  <a:lnTo>
                    <a:pt x="2222607" y="2928432"/>
                  </a:lnTo>
                  <a:lnTo>
                    <a:pt x="829067" y="1905245"/>
                  </a:lnTo>
                  <a:lnTo>
                    <a:pt x="52919" y="1358369"/>
                  </a:lnTo>
                  <a:lnTo>
                    <a:pt x="52919" y="1358369"/>
                  </a:lnTo>
                  <a:lnTo>
                    <a:pt x="70558" y="1023187"/>
                  </a:lnTo>
                  <a:lnTo>
                    <a:pt x="0" y="564517"/>
                  </a:lnTo>
                  <a:lnTo>
                    <a:pt x="17639" y="246976"/>
                  </a:lnTo>
                  <a:lnTo>
                    <a:pt x="194037" y="335182"/>
                  </a:lnTo>
                  <a:lnTo>
                    <a:pt x="599751" y="0"/>
                  </a:lnTo>
                  <a:lnTo>
                    <a:pt x="1322980" y="123488"/>
                  </a:lnTo>
                  <a:lnTo>
                    <a:pt x="1552297" y="123488"/>
                  </a:lnTo>
                  <a:lnTo>
                    <a:pt x="2240246" y="335182"/>
                  </a:lnTo>
                  <a:lnTo>
                    <a:pt x="3616146" y="776211"/>
                  </a:lnTo>
                </a:path>
              </a:pathLst>
            </a:custGeom>
            <a:solidFill>
              <a:schemeClr val="bg2">
                <a:alpha val="27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Forme libre 9"/>
            <p:cNvSpPr/>
            <p:nvPr/>
          </p:nvSpPr>
          <p:spPr>
            <a:xfrm>
              <a:off x="2081489" y="3916337"/>
              <a:ext cx="2116769" cy="1958168"/>
            </a:xfrm>
            <a:custGeom>
              <a:avLst/>
              <a:gdLst>
                <a:gd name="connsiteX0" fmla="*/ 0 w 2116769"/>
                <a:gd name="connsiteY0" fmla="*/ 0 h 1958168"/>
                <a:gd name="connsiteX1" fmla="*/ 2116769 w 2116769"/>
                <a:gd name="connsiteY1" fmla="*/ 1428934 h 1958168"/>
                <a:gd name="connsiteX2" fmla="*/ 2116769 w 2116769"/>
                <a:gd name="connsiteY2" fmla="*/ 1428934 h 1958168"/>
                <a:gd name="connsiteX3" fmla="*/ 1287701 w 2116769"/>
                <a:gd name="connsiteY3" fmla="*/ 1781757 h 1958168"/>
                <a:gd name="connsiteX4" fmla="*/ 52919 w 2116769"/>
                <a:gd name="connsiteY4" fmla="*/ 1958168 h 1958168"/>
                <a:gd name="connsiteX5" fmla="*/ 0 w 2116769"/>
                <a:gd name="connsiteY5" fmla="*/ 0 h 1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769" h="1958168">
                  <a:moveTo>
                    <a:pt x="0" y="0"/>
                  </a:moveTo>
                  <a:lnTo>
                    <a:pt x="2116769" y="1428934"/>
                  </a:lnTo>
                  <a:lnTo>
                    <a:pt x="2116769" y="1428934"/>
                  </a:lnTo>
                  <a:lnTo>
                    <a:pt x="1287701" y="1781757"/>
                  </a:lnTo>
                  <a:lnTo>
                    <a:pt x="52919" y="1958168"/>
                  </a:lnTo>
                  <a:lnTo>
                    <a:pt x="0" y="0"/>
                  </a:lnTo>
                  <a:close/>
                </a:path>
              </a:pathLst>
            </a:custGeom>
            <a:solidFill>
              <a:srgbClr val="D5E9AB">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orme libre 11"/>
            <p:cNvSpPr/>
            <p:nvPr/>
          </p:nvSpPr>
          <p:spPr>
            <a:xfrm>
              <a:off x="2116769" y="3051920"/>
              <a:ext cx="5327201" cy="3334179"/>
            </a:xfrm>
            <a:custGeom>
              <a:avLst/>
              <a:gdLst>
                <a:gd name="connsiteX0" fmla="*/ 5327201 w 5327201"/>
                <a:gd name="connsiteY0" fmla="*/ 0 h 3334179"/>
                <a:gd name="connsiteX1" fmla="*/ 4621612 w 5327201"/>
                <a:gd name="connsiteY1" fmla="*/ 52924 h 3334179"/>
                <a:gd name="connsiteX2" fmla="*/ 3845463 w 5327201"/>
                <a:gd name="connsiteY2" fmla="*/ 2169863 h 3334179"/>
                <a:gd name="connsiteX3" fmla="*/ 3598507 w 5327201"/>
                <a:gd name="connsiteY3" fmla="*/ 2152221 h 3334179"/>
                <a:gd name="connsiteX4" fmla="*/ 3545587 w 5327201"/>
                <a:gd name="connsiteY4" fmla="*/ 2381557 h 3334179"/>
                <a:gd name="connsiteX5" fmla="*/ 2487203 w 5327201"/>
                <a:gd name="connsiteY5" fmla="*/ 2557968 h 3334179"/>
                <a:gd name="connsiteX6" fmla="*/ 2152048 w 5327201"/>
                <a:gd name="connsiteY6" fmla="*/ 2399198 h 3334179"/>
                <a:gd name="connsiteX7" fmla="*/ 0 w 5327201"/>
                <a:gd name="connsiteY7" fmla="*/ 2804944 h 3334179"/>
                <a:gd name="connsiteX8" fmla="*/ 987825 w 5327201"/>
                <a:gd name="connsiteY8" fmla="*/ 3334179 h 3334179"/>
                <a:gd name="connsiteX9" fmla="*/ 3704345 w 5327201"/>
                <a:gd name="connsiteY9" fmla="*/ 3245973 h 3334179"/>
                <a:gd name="connsiteX10" fmla="*/ 4251177 w 5327201"/>
                <a:gd name="connsiteY10" fmla="*/ 2752021 h 3334179"/>
                <a:gd name="connsiteX11" fmla="*/ 4762729 w 5327201"/>
                <a:gd name="connsiteY11" fmla="*/ 2857868 h 3334179"/>
                <a:gd name="connsiteX12" fmla="*/ 5291922 w 5327201"/>
                <a:gd name="connsiteY12" fmla="*/ 1552422 h 3334179"/>
                <a:gd name="connsiteX13" fmla="*/ 5309561 w 5327201"/>
                <a:gd name="connsiteY13" fmla="*/ 88206 h 33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7201" h="3334179">
                  <a:moveTo>
                    <a:pt x="5327201" y="0"/>
                  </a:moveTo>
                  <a:lnTo>
                    <a:pt x="4621612" y="52924"/>
                  </a:lnTo>
                  <a:lnTo>
                    <a:pt x="3845463" y="2169863"/>
                  </a:lnTo>
                  <a:lnTo>
                    <a:pt x="3598507" y="2152221"/>
                  </a:lnTo>
                  <a:lnTo>
                    <a:pt x="3545587" y="2381557"/>
                  </a:lnTo>
                  <a:lnTo>
                    <a:pt x="2487203" y="2557968"/>
                  </a:lnTo>
                  <a:lnTo>
                    <a:pt x="2152048" y="2399198"/>
                  </a:lnTo>
                  <a:lnTo>
                    <a:pt x="0" y="2804944"/>
                  </a:lnTo>
                  <a:lnTo>
                    <a:pt x="987825" y="3334179"/>
                  </a:lnTo>
                  <a:lnTo>
                    <a:pt x="3704345" y="3245973"/>
                  </a:lnTo>
                  <a:lnTo>
                    <a:pt x="4251177" y="2752021"/>
                  </a:lnTo>
                  <a:lnTo>
                    <a:pt x="4762729" y="2857868"/>
                  </a:lnTo>
                  <a:lnTo>
                    <a:pt x="5291922" y="1552422"/>
                  </a:lnTo>
                  <a:lnTo>
                    <a:pt x="5309561" y="88206"/>
                  </a:lnTo>
                </a:path>
              </a:pathLst>
            </a:custGeom>
            <a:solidFill>
              <a:srgbClr val="C29372">
                <a:alpha val="4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2099130" y="2889642"/>
              <a:ext cx="1584027" cy="646331"/>
            </a:xfrm>
            <a:prstGeom prst="rect">
              <a:avLst/>
            </a:prstGeom>
            <a:solidFill>
              <a:schemeClr val="bg2"/>
            </a:solidFill>
          </p:spPr>
          <p:txBody>
            <a:bodyPr wrap="square" rtlCol="0">
              <a:spAutoFit/>
            </a:bodyPr>
            <a:lstStyle/>
            <a:p>
              <a:r>
                <a:rPr lang="fr-FR" b="1" dirty="0" smtClean="0">
                  <a:solidFill>
                    <a:srgbClr val="FF0000"/>
                  </a:solidFill>
                </a:rPr>
                <a:t>Mur-poids en maçonnerie</a:t>
              </a:r>
              <a:endParaRPr lang="fr-FR" b="1" dirty="0">
                <a:solidFill>
                  <a:srgbClr val="FF0000"/>
                </a:solidFill>
              </a:endParaRPr>
            </a:p>
          </p:txBody>
        </p:sp>
        <p:sp>
          <p:nvSpPr>
            <p:cNvPr id="11" name="ZoneTexte 10"/>
            <p:cNvSpPr txBox="1"/>
            <p:nvPr/>
          </p:nvSpPr>
          <p:spPr>
            <a:xfrm>
              <a:off x="6518432" y="3554747"/>
              <a:ext cx="1667876" cy="369332"/>
            </a:xfrm>
            <a:prstGeom prst="rect">
              <a:avLst/>
            </a:prstGeom>
            <a:solidFill>
              <a:srgbClr val="C29372"/>
            </a:solidFill>
          </p:spPr>
          <p:txBody>
            <a:bodyPr wrap="square" rtlCol="0">
              <a:spAutoFit/>
            </a:bodyPr>
            <a:lstStyle/>
            <a:p>
              <a:r>
                <a:rPr lang="fr-FR" dirty="0" smtClean="0"/>
                <a:t>Terre soutenue</a:t>
              </a:r>
              <a:endParaRPr lang="fr-FR" dirty="0"/>
            </a:p>
          </p:txBody>
        </p:sp>
        <p:sp>
          <p:nvSpPr>
            <p:cNvPr id="14" name="ZoneTexte 13"/>
            <p:cNvSpPr txBox="1"/>
            <p:nvPr/>
          </p:nvSpPr>
          <p:spPr>
            <a:xfrm>
              <a:off x="6393007" y="6225205"/>
              <a:ext cx="1772247" cy="369332"/>
            </a:xfrm>
            <a:prstGeom prst="rect">
              <a:avLst/>
            </a:prstGeom>
            <a:noFill/>
          </p:spPr>
          <p:txBody>
            <a:bodyPr wrap="square" rtlCol="0">
              <a:spAutoFit/>
            </a:bodyPr>
            <a:lstStyle/>
            <a:p>
              <a:r>
                <a:rPr lang="fr-FR" dirty="0" smtClean="0"/>
                <a:t>Barbacane</a:t>
              </a:r>
              <a:endParaRPr lang="fr-FR" dirty="0"/>
            </a:p>
          </p:txBody>
        </p:sp>
        <p:sp>
          <p:nvSpPr>
            <p:cNvPr id="15" name="ZoneTexte 14"/>
            <p:cNvSpPr txBox="1"/>
            <p:nvPr/>
          </p:nvSpPr>
          <p:spPr>
            <a:xfrm rot="20862182">
              <a:off x="5621614" y="3299517"/>
              <a:ext cx="949737" cy="338554"/>
            </a:xfrm>
            <a:prstGeom prst="rect">
              <a:avLst/>
            </a:prstGeom>
            <a:solidFill>
              <a:schemeClr val="accent4">
                <a:lumMod val="20000"/>
                <a:lumOff val="80000"/>
              </a:schemeClr>
            </a:solidFill>
          </p:spPr>
          <p:txBody>
            <a:bodyPr wrap="square" rtlCol="0">
              <a:spAutoFit/>
            </a:bodyPr>
            <a:lstStyle/>
            <a:p>
              <a:r>
                <a:rPr lang="fr-FR" sz="1600" dirty="0" smtClean="0"/>
                <a:t>Remblais</a:t>
              </a:r>
              <a:endParaRPr lang="fr-FR" sz="1600" dirty="0"/>
            </a:p>
          </p:txBody>
        </p:sp>
      </p:grpSp>
      <p:sp>
        <p:nvSpPr>
          <p:cNvPr id="21" name="Espace réservé du contenu 17"/>
          <p:cNvSpPr>
            <a:spLocks noGrp="1"/>
          </p:cNvSpPr>
          <p:nvPr>
            <p:ph idx="1"/>
          </p:nvPr>
        </p:nvSpPr>
        <p:spPr/>
        <p:txBody>
          <a:bodyPr/>
          <a:lstStyle/>
          <a:p>
            <a:pPr marL="342900" lvl="2" indent="-342900"/>
            <a:r>
              <a:rPr lang="fr-FR" dirty="0" smtClean="0"/>
              <a:t>Les murs-poids sont majoritairement composé de pierre …</a:t>
            </a:r>
          </a:p>
          <a:p>
            <a:pPr marL="0" indent="0">
              <a:buNone/>
            </a:pPr>
            <a:endParaRPr lang="fr-FR" dirty="0"/>
          </a:p>
        </p:txBody>
      </p:sp>
      <p:sp>
        <p:nvSpPr>
          <p:cNvPr id="23" name="ZoneTexte 22"/>
          <p:cNvSpPr txBox="1"/>
          <p:nvPr/>
        </p:nvSpPr>
        <p:spPr>
          <a:xfrm>
            <a:off x="5689146" y="3968521"/>
            <a:ext cx="3501888" cy="1569660"/>
          </a:xfrm>
          <a:prstGeom prst="rect">
            <a:avLst/>
          </a:prstGeom>
          <a:noFill/>
        </p:spPr>
        <p:txBody>
          <a:bodyPr wrap="square" rtlCol="0">
            <a:spAutoFit/>
          </a:bodyPr>
          <a:lstStyle/>
          <a:p>
            <a:r>
              <a:rPr lang="fr-FR" sz="2400" i="1" dirty="0" smtClean="0"/>
              <a:t>Il s’agit d’un assemblage de blocs rigides, parfois sans liaison, souvent reliés par des joints mortier.</a:t>
            </a:r>
            <a:endParaRPr lang="fr-FR" sz="2400" i="1" dirty="0"/>
          </a:p>
        </p:txBody>
      </p:sp>
      <p:sp>
        <p:nvSpPr>
          <p:cNvPr id="3" name="ZoneTexte 2"/>
          <p:cNvSpPr txBox="1"/>
          <p:nvPr/>
        </p:nvSpPr>
        <p:spPr>
          <a:xfrm>
            <a:off x="152358" y="6174673"/>
            <a:ext cx="4716431" cy="369332"/>
          </a:xfrm>
          <a:prstGeom prst="rect">
            <a:avLst/>
          </a:prstGeom>
          <a:noFill/>
        </p:spPr>
        <p:txBody>
          <a:bodyPr wrap="square" rtlCol="0">
            <a:spAutoFit/>
          </a:bodyPr>
          <a:lstStyle/>
          <a:p>
            <a:r>
              <a:rPr lang="fr-FR" b="1" i="1" u="sng" dirty="0" smtClean="0"/>
              <a:t>Principe d’exécution d’un mur en maçonnerie</a:t>
            </a:r>
            <a:endParaRPr lang="fr-FR" b="1" i="1" u="sng" dirty="0"/>
          </a:p>
        </p:txBody>
      </p:sp>
    </p:spTree>
    <p:extLst>
      <p:ext uri="{BB962C8B-B14F-4D97-AF65-F5344CB8AC3E}">
        <p14:creationId xmlns:p14="http://schemas.microsoft.com/office/powerpoint/2010/main" xmlns="" val="1781286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grpSp>
        <p:nvGrpSpPr>
          <p:cNvPr id="17" name="Grouper 16"/>
          <p:cNvGrpSpPr/>
          <p:nvPr/>
        </p:nvGrpSpPr>
        <p:grpSpPr>
          <a:xfrm>
            <a:off x="23217" y="2036121"/>
            <a:ext cx="6254806" cy="4323218"/>
            <a:chOff x="1910448" y="2271319"/>
            <a:chExt cx="6254806" cy="4323218"/>
          </a:xfrm>
        </p:grpSpPr>
        <p:pic>
          <p:nvPicPr>
            <p:cNvPr id="16" name="Image 15" descr="Capture d’écran 2016-05-26 à 13.04.23.png"/>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2191" b="71912" l="1245" r="98548">
                          <a14:foregroundMark x1="78216" y1="54382" x2="78216" y2="54382"/>
                          <a14:foregroundMark x1="49793" y1="61952" x2="49793" y2="61952"/>
                          <a14:foregroundMark x1="81535" y1="41434" x2="81535" y2="41434"/>
                          <a14:foregroundMark x1="86307" y1="53785" x2="86307" y2="53785"/>
                          <a14:foregroundMark x1="13693" y1="37450" x2="13693" y2="37450"/>
                          <a14:foregroundMark x1="30705" y1="12151" x2="30705" y2="12151"/>
                          <a14:foregroundMark x1="52075" y1="8765" x2="52075" y2="8765"/>
                          <a14:foregroundMark x1="10996" y1="52191" x2="10996" y2="52191"/>
                          <a14:foregroundMark x1="20124" y1="46215" x2="20124" y2="46215"/>
                          <a14:foregroundMark x1="18257" y1="51594" x2="18257" y2="51594"/>
                          <a14:foregroundMark x1="89419" y1="34462" x2="89419" y2="34462"/>
                          <a14:foregroundMark x1="92531" y1="11554" x2="92531" y2="11554"/>
                          <a14:foregroundMark x1="71162" y1="66335" x2="71162" y2="66335"/>
                          <a14:foregroundMark x1="64523" y1="60956" x2="64523" y2="60956"/>
                          <a14:foregroundMark x1="51037" y1="66335" x2="51037" y2="66335"/>
                          <a14:foregroundMark x1="41701" y1="66335" x2="41701" y2="66335"/>
                          <a14:foregroundMark x1="28423" y1="63347" x2="28423" y2="63347"/>
                          <a14:foregroundMark x1="19087" y1="53785" x2="19087" y2="53785"/>
                          <a14:foregroundMark x1="20747" y1="12749" x2="20747" y2="12749"/>
                          <a14:foregroundMark x1="34440" y1="6773" x2="34440" y2="6773"/>
                          <a14:foregroundMark x1="11826" y1="33466" x2="11826" y2="33466"/>
                          <a14:foregroundMark x1="10373" y1="18526" x2="10373" y2="18526"/>
                          <a14:foregroundMark x1="5187" y1="29084" x2="5187" y2="29084"/>
                          <a14:foregroundMark x1="7469" y1="36853" x2="7469" y2="36853"/>
                          <a14:foregroundMark x1="9336" y1="43426" x2="9336" y2="43426"/>
                          <a14:foregroundMark x1="14730" y1="57371" x2="14730" y2="57371"/>
                          <a14:foregroundMark x1="28423" y1="55777" x2="28423" y2="55777"/>
                          <a14:foregroundMark x1="38174" y1="61952" x2="38174" y2="61952"/>
                          <a14:foregroundMark x1="42946" y1="58765" x2="42946" y2="58765"/>
                          <a14:foregroundMark x1="80290" y1="63944" x2="80290" y2="63944"/>
                          <a14:foregroundMark x1="71577" y1="61355" x2="71577" y2="61355"/>
                          <a14:foregroundMark x1="67427" y1="64542" x2="67427" y2="64542"/>
                          <a14:foregroundMark x1="55602" y1="64542" x2="55602" y2="64542"/>
                          <a14:foregroundMark x1="85062" y1="65139" x2="85062" y2="65139"/>
                          <a14:foregroundMark x1="80083" y1="66932" x2="80083" y2="66932"/>
                          <a14:foregroundMark x1="93154" y1="62151" x2="93154" y2="62151"/>
                          <a14:foregroundMark x1="89004" y1="64343" x2="89004" y2="64343"/>
                          <a14:foregroundMark x1="93154" y1="67331" x2="93154" y2="67331"/>
                          <a14:foregroundMark x1="55187" y1="67530" x2="55187" y2="67530"/>
                          <a14:foregroundMark x1="55602" y1="59761" x2="55602" y2="59761"/>
                          <a14:foregroundMark x1="58921" y1="59163" x2="58921" y2="59163"/>
                          <a14:foregroundMark x1="60166" y1="67331" x2="60166" y2="67331"/>
                          <a14:foregroundMark x1="38797" y1="67928" x2="38797" y2="67928"/>
                          <a14:foregroundMark x1="29876" y1="67530" x2="29876" y2="67530"/>
                          <a14:backgroundMark x1="22822" y1="57570" x2="22822" y2="57570"/>
                          <a14:backgroundMark x1="61411" y1="63745" x2="61411" y2="63745"/>
                          <a14:backgroundMark x1="63071" y1="68526" x2="63071" y2="68526"/>
                          <a14:backgroundMark x1="33610" y1="63347" x2="33610" y2="63347"/>
                          <a14:backgroundMark x1="33610" y1="58566" x2="33610" y2="58566"/>
                          <a14:backgroundMark x1="91701" y1="44622" x2="91701" y2="44622"/>
                          <a14:backgroundMark x1="88382" y1="45219" x2="88382" y2="45219"/>
                          <a14:backgroundMark x1="83817" y1="45618" x2="83817" y2="45618"/>
                          <a14:backgroundMark x1="80705" y1="45219" x2="80705" y2="45219"/>
                          <a14:backgroundMark x1="77801" y1="45020" x2="77801" y2="45020"/>
                        </a14:backgroundRemoval>
                      </a14:imgEffect>
                      <a14:imgEffect>
                        <a14:sharpenSoften amount="50000"/>
                      </a14:imgEffect>
                    </a14:imgLayer>
                  </a14:imgProps>
                </a:ext>
                <a:ext uri="{28A0092B-C50C-407E-A947-70E740481C1C}">
                  <a14:useLocalDpi xmlns:a14="http://schemas.microsoft.com/office/drawing/2010/main" xmlns="" val="0"/>
                </a:ext>
              </a:extLst>
            </a:blip>
            <a:srcRect b="29488"/>
            <a:stretch/>
          </p:blipFill>
          <p:spPr>
            <a:xfrm flipH="1">
              <a:off x="1910448" y="2271319"/>
              <a:ext cx="5618896" cy="4126366"/>
            </a:xfrm>
            <a:prstGeom prst="rect">
              <a:avLst/>
            </a:prstGeom>
          </p:spPr>
        </p:pic>
        <p:sp>
          <p:nvSpPr>
            <p:cNvPr id="5" name="Forme libre 4"/>
            <p:cNvSpPr/>
            <p:nvPr/>
          </p:nvSpPr>
          <p:spPr>
            <a:xfrm>
              <a:off x="2716520" y="2452121"/>
              <a:ext cx="4727450" cy="899699"/>
            </a:xfrm>
            <a:custGeom>
              <a:avLst/>
              <a:gdLst>
                <a:gd name="connsiteX0" fmla="*/ 4692171 w 4727450"/>
                <a:gd name="connsiteY0" fmla="*/ 635082 h 899699"/>
                <a:gd name="connsiteX1" fmla="*/ 4215898 w 4727450"/>
                <a:gd name="connsiteY1" fmla="*/ 652723 h 899699"/>
                <a:gd name="connsiteX2" fmla="*/ 3951302 w 4727450"/>
                <a:gd name="connsiteY2" fmla="*/ 758570 h 899699"/>
                <a:gd name="connsiteX3" fmla="*/ 3545588 w 4727450"/>
                <a:gd name="connsiteY3" fmla="*/ 776211 h 899699"/>
                <a:gd name="connsiteX4" fmla="*/ 2981116 w 4727450"/>
                <a:gd name="connsiteY4" fmla="*/ 899699 h 899699"/>
                <a:gd name="connsiteX5" fmla="*/ 2663601 w 4727450"/>
                <a:gd name="connsiteY5" fmla="*/ 758570 h 899699"/>
                <a:gd name="connsiteX6" fmla="*/ 2063849 w 4727450"/>
                <a:gd name="connsiteY6" fmla="*/ 564517 h 899699"/>
                <a:gd name="connsiteX7" fmla="*/ 617391 w 4727450"/>
                <a:gd name="connsiteY7" fmla="*/ 176411 h 899699"/>
                <a:gd name="connsiteX8" fmla="*/ 0 w 4727450"/>
                <a:gd name="connsiteY8" fmla="*/ 123488 h 899699"/>
                <a:gd name="connsiteX9" fmla="*/ 3351550 w 4727450"/>
                <a:gd name="connsiteY9" fmla="*/ 0 h 899699"/>
                <a:gd name="connsiteX10" fmla="*/ 4321736 w 4727450"/>
                <a:gd name="connsiteY10" fmla="*/ 105847 h 899699"/>
                <a:gd name="connsiteX11" fmla="*/ 4727450 w 4727450"/>
                <a:gd name="connsiteY11" fmla="*/ 582158 h 89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7450" h="899699">
                  <a:moveTo>
                    <a:pt x="4692171" y="635082"/>
                  </a:moveTo>
                  <a:lnTo>
                    <a:pt x="4215898" y="652723"/>
                  </a:lnTo>
                  <a:lnTo>
                    <a:pt x="3951302" y="758570"/>
                  </a:lnTo>
                  <a:lnTo>
                    <a:pt x="3545588" y="776211"/>
                  </a:lnTo>
                  <a:lnTo>
                    <a:pt x="2981116" y="899699"/>
                  </a:lnTo>
                  <a:lnTo>
                    <a:pt x="2663601" y="758570"/>
                  </a:lnTo>
                  <a:lnTo>
                    <a:pt x="2063849" y="564517"/>
                  </a:lnTo>
                  <a:lnTo>
                    <a:pt x="617391" y="176411"/>
                  </a:lnTo>
                  <a:lnTo>
                    <a:pt x="0" y="123488"/>
                  </a:lnTo>
                  <a:lnTo>
                    <a:pt x="3351550" y="0"/>
                  </a:lnTo>
                  <a:lnTo>
                    <a:pt x="4321736" y="105847"/>
                  </a:lnTo>
                  <a:lnTo>
                    <a:pt x="4727450" y="582158"/>
                  </a:lnTo>
                </a:path>
              </a:pathLst>
            </a:custGeom>
            <a:solidFill>
              <a:srgbClr val="D5E9AB">
                <a:alpha val="4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Forme libre 5"/>
            <p:cNvSpPr/>
            <p:nvPr/>
          </p:nvSpPr>
          <p:spPr>
            <a:xfrm>
              <a:off x="5568694" y="3175407"/>
              <a:ext cx="1187326" cy="2157505"/>
            </a:xfrm>
            <a:custGeom>
              <a:avLst/>
              <a:gdLst>
                <a:gd name="connsiteX0" fmla="*/ 1216381 w 1251660"/>
                <a:gd name="connsiteY0" fmla="*/ 0 h 2242874"/>
                <a:gd name="connsiteX1" fmla="*/ 493151 w 1251660"/>
                <a:gd name="connsiteY1" fmla="*/ 2028733 h 2242874"/>
                <a:gd name="connsiteX2" fmla="*/ 175636 w 1251660"/>
                <a:gd name="connsiteY2" fmla="*/ 1975810 h 2242874"/>
                <a:gd name="connsiteX3" fmla="*/ 69798 w 1251660"/>
                <a:gd name="connsiteY3" fmla="*/ 194053 h 2242874"/>
                <a:gd name="connsiteX4" fmla="*/ 1251660 w 1251660"/>
                <a:gd name="connsiteY4" fmla="*/ 88206 h 2242874"/>
                <a:gd name="connsiteX0" fmla="*/ 1159711 w 1194990"/>
                <a:gd name="connsiteY0" fmla="*/ 0 h 2236087"/>
                <a:gd name="connsiteX1" fmla="*/ 436481 w 1194990"/>
                <a:gd name="connsiteY1" fmla="*/ 2028733 h 2236087"/>
                <a:gd name="connsiteX2" fmla="*/ 118966 w 1194990"/>
                <a:gd name="connsiteY2" fmla="*/ 1975810 h 2236087"/>
                <a:gd name="connsiteX3" fmla="*/ 83687 w 1194990"/>
                <a:gd name="connsiteY3" fmla="*/ 317541 h 2236087"/>
                <a:gd name="connsiteX4" fmla="*/ 1194990 w 1194990"/>
                <a:gd name="connsiteY4" fmla="*/ 88206 h 2236087"/>
                <a:gd name="connsiteX0" fmla="*/ 1152047 w 1187326"/>
                <a:gd name="connsiteY0" fmla="*/ 0 h 2169556"/>
                <a:gd name="connsiteX1" fmla="*/ 428817 w 1187326"/>
                <a:gd name="connsiteY1" fmla="*/ 2028733 h 2169556"/>
                <a:gd name="connsiteX2" fmla="*/ 217141 w 1187326"/>
                <a:gd name="connsiteY2" fmla="*/ 1993452 h 2169556"/>
                <a:gd name="connsiteX3" fmla="*/ 111302 w 1187326"/>
                <a:gd name="connsiteY3" fmla="*/ 1975810 h 2169556"/>
                <a:gd name="connsiteX4" fmla="*/ 76023 w 1187326"/>
                <a:gd name="connsiteY4" fmla="*/ 317541 h 2169556"/>
                <a:gd name="connsiteX5" fmla="*/ 1187326 w 1187326"/>
                <a:gd name="connsiteY5" fmla="*/ 88206 h 2169556"/>
                <a:gd name="connsiteX0" fmla="*/ 1152047 w 1187326"/>
                <a:gd name="connsiteY0" fmla="*/ 0 h 2174511"/>
                <a:gd name="connsiteX1" fmla="*/ 428817 w 1187326"/>
                <a:gd name="connsiteY1" fmla="*/ 2028733 h 2174511"/>
                <a:gd name="connsiteX2" fmla="*/ 340619 w 1187326"/>
                <a:gd name="connsiteY2" fmla="*/ 2011093 h 2174511"/>
                <a:gd name="connsiteX3" fmla="*/ 217141 w 1187326"/>
                <a:gd name="connsiteY3" fmla="*/ 1993452 h 2174511"/>
                <a:gd name="connsiteX4" fmla="*/ 111302 w 1187326"/>
                <a:gd name="connsiteY4" fmla="*/ 1975810 h 2174511"/>
                <a:gd name="connsiteX5" fmla="*/ 76023 w 1187326"/>
                <a:gd name="connsiteY5" fmla="*/ 317541 h 2174511"/>
                <a:gd name="connsiteX6" fmla="*/ 1187326 w 1187326"/>
                <a:gd name="connsiteY6" fmla="*/ 88206 h 2174511"/>
                <a:gd name="connsiteX0" fmla="*/ 1152047 w 1187326"/>
                <a:gd name="connsiteY0" fmla="*/ 0 h 2179665"/>
                <a:gd name="connsiteX1" fmla="*/ 428817 w 1187326"/>
                <a:gd name="connsiteY1" fmla="*/ 2028733 h 2179665"/>
                <a:gd name="connsiteX2" fmla="*/ 358258 w 1187326"/>
                <a:gd name="connsiteY2" fmla="*/ 2028734 h 2179665"/>
                <a:gd name="connsiteX3" fmla="*/ 340619 w 1187326"/>
                <a:gd name="connsiteY3" fmla="*/ 2011093 h 2179665"/>
                <a:gd name="connsiteX4" fmla="*/ 217141 w 1187326"/>
                <a:gd name="connsiteY4" fmla="*/ 1993452 h 2179665"/>
                <a:gd name="connsiteX5" fmla="*/ 111302 w 1187326"/>
                <a:gd name="connsiteY5" fmla="*/ 1975810 h 2179665"/>
                <a:gd name="connsiteX6" fmla="*/ 76023 w 1187326"/>
                <a:gd name="connsiteY6" fmla="*/ 317541 h 2179665"/>
                <a:gd name="connsiteX7" fmla="*/ 1187326 w 1187326"/>
                <a:gd name="connsiteY7" fmla="*/ 88206 h 2179665"/>
                <a:gd name="connsiteX0" fmla="*/ 1152047 w 1187326"/>
                <a:gd name="connsiteY0" fmla="*/ 0 h 2157505"/>
                <a:gd name="connsiteX1" fmla="*/ 428817 w 1187326"/>
                <a:gd name="connsiteY1" fmla="*/ 2028733 h 2157505"/>
                <a:gd name="connsiteX2" fmla="*/ 375898 w 1187326"/>
                <a:gd name="connsiteY2" fmla="*/ 1958170 h 2157505"/>
                <a:gd name="connsiteX3" fmla="*/ 358258 w 1187326"/>
                <a:gd name="connsiteY3" fmla="*/ 2028734 h 2157505"/>
                <a:gd name="connsiteX4" fmla="*/ 340619 w 1187326"/>
                <a:gd name="connsiteY4" fmla="*/ 2011093 h 2157505"/>
                <a:gd name="connsiteX5" fmla="*/ 217141 w 1187326"/>
                <a:gd name="connsiteY5" fmla="*/ 1993452 h 2157505"/>
                <a:gd name="connsiteX6" fmla="*/ 111302 w 1187326"/>
                <a:gd name="connsiteY6" fmla="*/ 1975810 h 2157505"/>
                <a:gd name="connsiteX7" fmla="*/ 76023 w 1187326"/>
                <a:gd name="connsiteY7" fmla="*/ 317541 h 2157505"/>
                <a:gd name="connsiteX8" fmla="*/ 1187326 w 1187326"/>
                <a:gd name="connsiteY8" fmla="*/ 88206 h 21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326" h="2157505">
                  <a:moveTo>
                    <a:pt x="1152047" y="0"/>
                  </a:moveTo>
                  <a:cubicBezTo>
                    <a:pt x="877160" y="849715"/>
                    <a:pt x="558175" y="1702371"/>
                    <a:pt x="428817" y="2028733"/>
                  </a:cubicBezTo>
                  <a:cubicBezTo>
                    <a:pt x="299459" y="2355095"/>
                    <a:pt x="387658" y="1958170"/>
                    <a:pt x="375898" y="1958170"/>
                  </a:cubicBezTo>
                  <a:cubicBezTo>
                    <a:pt x="364138" y="1958170"/>
                    <a:pt x="358258" y="2058136"/>
                    <a:pt x="358258" y="2028734"/>
                  </a:cubicBezTo>
                  <a:cubicBezTo>
                    <a:pt x="358258" y="1999332"/>
                    <a:pt x="361199" y="2034614"/>
                    <a:pt x="340619" y="2011093"/>
                  </a:cubicBezTo>
                  <a:cubicBezTo>
                    <a:pt x="320039" y="1987572"/>
                    <a:pt x="240661" y="2022854"/>
                    <a:pt x="217141" y="1993452"/>
                  </a:cubicBezTo>
                  <a:cubicBezTo>
                    <a:pt x="193621" y="1964050"/>
                    <a:pt x="134822" y="2255128"/>
                    <a:pt x="111302" y="1975810"/>
                  </a:cubicBezTo>
                  <a:cubicBezTo>
                    <a:pt x="87782" y="1696492"/>
                    <a:pt x="-103314" y="632142"/>
                    <a:pt x="76023" y="317541"/>
                  </a:cubicBezTo>
                  <a:cubicBezTo>
                    <a:pt x="255360" y="2940"/>
                    <a:pt x="1187326" y="88206"/>
                    <a:pt x="1187326" y="88206"/>
                  </a:cubicBezTo>
                </a:path>
              </a:pathLst>
            </a:custGeom>
            <a:solidFill>
              <a:schemeClr val="accent4">
                <a:lumMod val="60000"/>
                <a:lumOff val="40000"/>
                <a:alpha val="34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Forme libre 7"/>
            <p:cNvSpPr/>
            <p:nvPr/>
          </p:nvSpPr>
          <p:spPr>
            <a:xfrm>
              <a:off x="2063850" y="2557968"/>
              <a:ext cx="3651426" cy="3034279"/>
            </a:xfrm>
            <a:custGeom>
              <a:avLst/>
              <a:gdLst>
                <a:gd name="connsiteX0" fmla="*/ 3545587 w 3651426"/>
                <a:gd name="connsiteY0" fmla="*/ 758570 h 3034279"/>
                <a:gd name="connsiteX1" fmla="*/ 3651426 w 3651426"/>
                <a:gd name="connsiteY1" fmla="*/ 2928432 h 3034279"/>
                <a:gd name="connsiteX2" fmla="*/ 3122233 w 3651426"/>
                <a:gd name="connsiteY2" fmla="*/ 2963714 h 3034279"/>
                <a:gd name="connsiteX3" fmla="*/ 2522482 w 3651426"/>
                <a:gd name="connsiteY3" fmla="*/ 3034279 h 3034279"/>
                <a:gd name="connsiteX4" fmla="*/ 2222607 w 3651426"/>
                <a:gd name="connsiteY4" fmla="*/ 2928432 h 3034279"/>
                <a:gd name="connsiteX5" fmla="*/ 829067 w 3651426"/>
                <a:gd name="connsiteY5" fmla="*/ 1905245 h 3034279"/>
                <a:gd name="connsiteX6" fmla="*/ 52919 w 3651426"/>
                <a:gd name="connsiteY6" fmla="*/ 1358369 h 3034279"/>
                <a:gd name="connsiteX7" fmla="*/ 52919 w 3651426"/>
                <a:gd name="connsiteY7" fmla="*/ 1358369 h 3034279"/>
                <a:gd name="connsiteX8" fmla="*/ 70558 w 3651426"/>
                <a:gd name="connsiteY8" fmla="*/ 1023187 h 3034279"/>
                <a:gd name="connsiteX9" fmla="*/ 0 w 3651426"/>
                <a:gd name="connsiteY9" fmla="*/ 564517 h 3034279"/>
                <a:gd name="connsiteX10" fmla="*/ 17639 w 3651426"/>
                <a:gd name="connsiteY10" fmla="*/ 246976 h 3034279"/>
                <a:gd name="connsiteX11" fmla="*/ 194037 w 3651426"/>
                <a:gd name="connsiteY11" fmla="*/ 335182 h 3034279"/>
                <a:gd name="connsiteX12" fmla="*/ 599751 w 3651426"/>
                <a:gd name="connsiteY12" fmla="*/ 0 h 3034279"/>
                <a:gd name="connsiteX13" fmla="*/ 1322980 w 3651426"/>
                <a:gd name="connsiteY13" fmla="*/ 123488 h 3034279"/>
                <a:gd name="connsiteX14" fmla="*/ 1552297 w 3651426"/>
                <a:gd name="connsiteY14" fmla="*/ 123488 h 3034279"/>
                <a:gd name="connsiteX15" fmla="*/ 2240246 w 3651426"/>
                <a:gd name="connsiteY15" fmla="*/ 335182 h 3034279"/>
                <a:gd name="connsiteX16" fmla="*/ 3616146 w 3651426"/>
                <a:gd name="connsiteY16" fmla="*/ 776211 h 303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1426" h="3034279">
                  <a:moveTo>
                    <a:pt x="3545587" y="758570"/>
                  </a:moveTo>
                  <a:lnTo>
                    <a:pt x="3651426" y="2928432"/>
                  </a:lnTo>
                  <a:lnTo>
                    <a:pt x="3122233" y="2963714"/>
                  </a:lnTo>
                  <a:lnTo>
                    <a:pt x="2522482" y="3034279"/>
                  </a:lnTo>
                  <a:lnTo>
                    <a:pt x="2222607" y="2928432"/>
                  </a:lnTo>
                  <a:lnTo>
                    <a:pt x="829067" y="1905245"/>
                  </a:lnTo>
                  <a:lnTo>
                    <a:pt x="52919" y="1358369"/>
                  </a:lnTo>
                  <a:lnTo>
                    <a:pt x="52919" y="1358369"/>
                  </a:lnTo>
                  <a:lnTo>
                    <a:pt x="70558" y="1023187"/>
                  </a:lnTo>
                  <a:lnTo>
                    <a:pt x="0" y="564517"/>
                  </a:lnTo>
                  <a:lnTo>
                    <a:pt x="17639" y="246976"/>
                  </a:lnTo>
                  <a:lnTo>
                    <a:pt x="194037" y="335182"/>
                  </a:lnTo>
                  <a:lnTo>
                    <a:pt x="599751" y="0"/>
                  </a:lnTo>
                  <a:lnTo>
                    <a:pt x="1322980" y="123488"/>
                  </a:lnTo>
                  <a:lnTo>
                    <a:pt x="1552297" y="123488"/>
                  </a:lnTo>
                  <a:lnTo>
                    <a:pt x="2240246" y="335182"/>
                  </a:lnTo>
                  <a:lnTo>
                    <a:pt x="3616146" y="776211"/>
                  </a:lnTo>
                </a:path>
              </a:pathLst>
            </a:custGeom>
            <a:solidFill>
              <a:schemeClr val="bg2">
                <a:alpha val="27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Forme libre 9"/>
            <p:cNvSpPr/>
            <p:nvPr/>
          </p:nvSpPr>
          <p:spPr>
            <a:xfrm>
              <a:off x="2081489" y="3916337"/>
              <a:ext cx="2116769" cy="1958168"/>
            </a:xfrm>
            <a:custGeom>
              <a:avLst/>
              <a:gdLst>
                <a:gd name="connsiteX0" fmla="*/ 0 w 2116769"/>
                <a:gd name="connsiteY0" fmla="*/ 0 h 1958168"/>
                <a:gd name="connsiteX1" fmla="*/ 2116769 w 2116769"/>
                <a:gd name="connsiteY1" fmla="*/ 1428934 h 1958168"/>
                <a:gd name="connsiteX2" fmla="*/ 2116769 w 2116769"/>
                <a:gd name="connsiteY2" fmla="*/ 1428934 h 1958168"/>
                <a:gd name="connsiteX3" fmla="*/ 1287701 w 2116769"/>
                <a:gd name="connsiteY3" fmla="*/ 1781757 h 1958168"/>
                <a:gd name="connsiteX4" fmla="*/ 52919 w 2116769"/>
                <a:gd name="connsiteY4" fmla="*/ 1958168 h 1958168"/>
                <a:gd name="connsiteX5" fmla="*/ 0 w 2116769"/>
                <a:gd name="connsiteY5" fmla="*/ 0 h 1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769" h="1958168">
                  <a:moveTo>
                    <a:pt x="0" y="0"/>
                  </a:moveTo>
                  <a:lnTo>
                    <a:pt x="2116769" y="1428934"/>
                  </a:lnTo>
                  <a:lnTo>
                    <a:pt x="2116769" y="1428934"/>
                  </a:lnTo>
                  <a:lnTo>
                    <a:pt x="1287701" y="1781757"/>
                  </a:lnTo>
                  <a:lnTo>
                    <a:pt x="52919" y="1958168"/>
                  </a:lnTo>
                  <a:lnTo>
                    <a:pt x="0" y="0"/>
                  </a:lnTo>
                  <a:close/>
                </a:path>
              </a:pathLst>
            </a:custGeom>
            <a:solidFill>
              <a:srgbClr val="D5E9AB">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orme libre 11"/>
            <p:cNvSpPr/>
            <p:nvPr/>
          </p:nvSpPr>
          <p:spPr>
            <a:xfrm>
              <a:off x="2116769" y="3051920"/>
              <a:ext cx="5327201" cy="3334179"/>
            </a:xfrm>
            <a:custGeom>
              <a:avLst/>
              <a:gdLst>
                <a:gd name="connsiteX0" fmla="*/ 5327201 w 5327201"/>
                <a:gd name="connsiteY0" fmla="*/ 0 h 3334179"/>
                <a:gd name="connsiteX1" fmla="*/ 4621612 w 5327201"/>
                <a:gd name="connsiteY1" fmla="*/ 52924 h 3334179"/>
                <a:gd name="connsiteX2" fmla="*/ 3845463 w 5327201"/>
                <a:gd name="connsiteY2" fmla="*/ 2169863 h 3334179"/>
                <a:gd name="connsiteX3" fmla="*/ 3598507 w 5327201"/>
                <a:gd name="connsiteY3" fmla="*/ 2152221 h 3334179"/>
                <a:gd name="connsiteX4" fmla="*/ 3545587 w 5327201"/>
                <a:gd name="connsiteY4" fmla="*/ 2381557 h 3334179"/>
                <a:gd name="connsiteX5" fmla="*/ 2487203 w 5327201"/>
                <a:gd name="connsiteY5" fmla="*/ 2557968 h 3334179"/>
                <a:gd name="connsiteX6" fmla="*/ 2152048 w 5327201"/>
                <a:gd name="connsiteY6" fmla="*/ 2399198 h 3334179"/>
                <a:gd name="connsiteX7" fmla="*/ 0 w 5327201"/>
                <a:gd name="connsiteY7" fmla="*/ 2804944 h 3334179"/>
                <a:gd name="connsiteX8" fmla="*/ 987825 w 5327201"/>
                <a:gd name="connsiteY8" fmla="*/ 3334179 h 3334179"/>
                <a:gd name="connsiteX9" fmla="*/ 3704345 w 5327201"/>
                <a:gd name="connsiteY9" fmla="*/ 3245973 h 3334179"/>
                <a:gd name="connsiteX10" fmla="*/ 4251177 w 5327201"/>
                <a:gd name="connsiteY10" fmla="*/ 2752021 h 3334179"/>
                <a:gd name="connsiteX11" fmla="*/ 4762729 w 5327201"/>
                <a:gd name="connsiteY11" fmla="*/ 2857868 h 3334179"/>
                <a:gd name="connsiteX12" fmla="*/ 5291922 w 5327201"/>
                <a:gd name="connsiteY12" fmla="*/ 1552422 h 3334179"/>
                <a:gd name="connsiteX13" fmla="*/ 5309561 w 5327201"/>
                <a:gd name="connsiteY13" fmla="*/ 88206 h 333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7201" h="3334179">
                  <a:moveTo>
                    <a:pt x="5327201" y="0"/>
                  </a:moveTo>
                  <a:lnTo>
                    <a:pt x="4621612" y="52924"/>
                  </a:lnTo>
                  <a:lnTo>
                    <a:pt x="3845463" y="2169863"/>
                  </a:lnTo>
                  <a:lnTo>
                    <a:pt x="3598507" y="2152221"/>
                  </a:lnTo>
                  <a:lnTo>
                    <a:pt x="3545587" y="2381557"/>
                  </a:lnTo>
                  <a:lnTo>
                    <a:pt x="2487203" y="2557968"/>
                  </a:lnTo>
                  <a:lnTo>
                    <a:pt x="2152048" y="2399198"/>
                  </a:lnTo>
                  <a:lnTo>
                    <a:pt x="0" y="2804944"/>
                  </a:lnTo>
                  <a:lnTo>
                    <a:pt x="987825" y="3334179"/>
                  </a:lnTo>
                  <a:lnTo>
                    <a:pt x="3704345" y="3245973"/>
                  </a:lnTo>
                  <a:lnTo>
                    <a:pt x="4251177" y="2752021"/>
                  </a:lnTo>
                  <a:lnTo>
                    <a:pt x="4762729" y="2857868"/>
                  </a:lnTo>
                  <a:lnTo>
                    <a:pt x="5291922" y="1552422"/>
                  </a:lnTo>
                  <a:lnTo>
                    <a:pt x="5309561" y="88206"/>
                  </a:lnTo>
                </a:path>
              </a:pathLst>
            </a:custGeom>
            <a:solidFill>
              <a:srgbClr val="C29372">
                <a:alpha val="4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p:cNvSpPr txBox="1"/>
            <p:nvPr/>
          </p:nvSpPr>
          <p:spPr>
            <a:xfrm>
              <a:off x="2099130" y="2889642"/>
              <a:ext cx="1584027" cy="646331"/>
            </a:xfrm>
            <a:prstGeom prst="rect">
              <a:avLst/>
            </a:prstGeom>
            <a:solidFill>
              <a:schemeClr val="bg2"/>
            </a:solidFill>
          </p:spPr>
          <p:txBody>
            <a:bodyPr wrap="square" rtlCol="0">
              <a:spAutoFit/>
            </a:bodyPr>
            <a:lstStyle/>
            <a:p>
              <a:r>
                <a:rPr lang="fr-FR" b="1" dirty="0" smtClean="0">
                  <a:solidFill>
                    <a:srgbClr val="FF0000"/>
                  </a:solidFill>
                </a:rPr>
                <a:t>Mur-poids en maçonnerie</a:t>
              </a:r>
              <a:endParaRPr lang="fr-FR" b="1" dirty="0">
                <a:solidFill>
                  <a:srgbClr val="FF0000"/>
                </a:solidFill>
              </a:endParaRPr>
            </a:p>
          </p:txBody>
        </p:sp>
        <p:sp>
          <p:nvSpPr>
            <p:cNvPr id="11" name="ZoneTexte 10"/>
            <p:cNvSpPr txBox="1"/>
            <p:nvPr/>
          </p:nvSpPr>
          <p:spPr>
            <a:xfrm>
              <a:off x="6518432" y="3554747"/>
              <a:ext cx="1196508" cy="646331"/>
            </a:xfrm>
            <a:prstGeom prst="rect">
              <a:avLst/>
            </a:prstGeom>
            <a:solidFill>
              <a:srgbClr val="C29372"/>
            </a:solidFill>
          </p:spPr>
          <p:txBody>
            <a:bodyPr wrap="square" rtlCol="0">
              <a:spAutoFit/>
            </a:bodyPr>
            <a:lstStyle/>
            <a:p>
              <a:pPr algn="ctr"/>
              <a:r>
                <a:rPr lang="fr-FR" dirty="0" smtClean="0"/>
                <a:t>Terre soutenue</a:t>
              </a:r>
              <a:endParaRPr lang="fr-FR" dirty="0"/>
            </a:p>
          </p:txBody>
        </p:sp>
        <p:sp>
          <p:nvSpPr>
            <p:cNvPr id="14" name="ZoneTexte 13"/>
            <p:cNvSpPr txBox="1"/>
            <p:nvPr/>
          </p:nvSpPr>
          <p:spPr>
            <a:xfrm>
              <a:off x="6393007" y="6225205"/>
              <a:ext cx="1772247" cy="369332"/>
            </a:xfrm>
            <a:prstGeom prst="rect">
              <a:avLst/>
            </a:prstGeom>
            <a:noFill/>
          </p:spPr>
          <p:txBody>
            <a:bodyPr wrap="square" rtlCol="0">
              <a:spAutoFit/>
            </a:bodyPr>
            <a:lstStyle/>
            <a:p>
              <a:r>
                <a:rPr lang="fr-FR" dirty="0" smtClean="0"/>
                <a:t>Barbacane</a:t>
              </a:r>
              <a:endParaRPr lang="fr-FR" dirty="0"/>
            </a:p>
          </p:txBody>
        </p:sp>
        <p:sp>
          <p:nvSpPr>
            <p:cNvPr id="15" name="ZoneTexte 14"/>
            <p:cNvSpPr txBox="1"/>
            <p:nvPr/>
          </p:nvSpPr>
          <p:spPr>
            <a:xfrm rot="20862182">
              <a:off x="5621614" y="3299517"/>
              <a:ext cx="949737" cy="338554"/>
            </a:xfrm>
            <a:prstGeom prst="rect">
              <a:avLst/>
            </a:prstGeom>
            <a:solidFill>
              <a:schemeClr val="accent4">
                <a:lumMod val="20000"/>
                <a:lumOff val="80000"/>
              </a:schemeClr>
            </a:solidFill>
          </p:spPr>
          <p:txBody>
            <a:bodyPr wrap="square" rtlCol="0">
              <a:spAutoFit/>
            </a:bodyPr>
            <a:lstStyle/>
            <a:p>
              <a:r>
                <a:rPr lang="fr-FR" sz="1600" dirty="0" smtClean="0"/>
                <a:t>Remblais</a:t>
              </a:r>
              <a:endParaRPr lang="fr-FR" sz="1600" dirty="0"/>
            </a:p>
          </p:txBody>
        </p:sp>
      </p:grpSp>
      <p:sp>
        <p:nvSpPr>
          <p:cNvPr id="21" name="Espace réservé du contenu 17"/>
          <p:cNvSpPr>
            <a:spLocks noGrp="1"/>
          </p:cNvSpPr>
          <p:nvPr>
            <p:ph idx="1"/>
          </p:nvPr>
        </p:nvSpPr>
        <p:spPr/>
        <p:txBody>
          <a:bodyPr/>
          <a:lstStyle/>
          <a:p>
            <a:pPr marL="342900" lvl="2" indent="-342900"/>
            <a:r>
              <a:rPr lang="fr-FR" dirty="0" smtClean="0"/>
              <a:t>Les murs-poids sont majoritairement composé de pierre …</a:t>
            </a:r>
          </a:p>
          <a:p>
            <a:pPr marL="0" indent="0">
              <a:buNone/>
            </a:pPr>
            <a:endParaRPr lang="fr-FR" dirty="0"/>
          </a:p>
        </p:txBody>
      </p:sp>
      <p:sp>
        <p:nvSpPr>
          <p:cNvPr id="24" name="ZoneTexte 23"/>
          <p:cNvSpPr txBox="1"/>
          <p:nvPr/>
        </p:nvSpPr>
        <p:spPr>
          <a:xfrm>
            <a:off x="5898445" y="2717878"/>
            <a:ext cx="3160888" cy="2308324"/>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smtClean="0"/>
              <a:t>Ouvrage rustique exécution facile, sans trop de  moyens techniques,</a:t>
            </a:r>
          </a:p>
          <a:p>
            <a:pPr marL="285750" indent="-285750">
              <a:buFontTx/>
              <a:buChar char="-"/>
            </a:pPr>
            <a:r>
              <a:rPr lang="fr-FR" dirty="0" smtClean="0"/>
              <a:t>Bonne capacité de déformation sans ce rompre,</a:t>
            </a:r>
          </a:p>
          <a:p>
            <a:pPr marL="285750" indent="-285750">
              <a:buFontTx/>
              <a:buChar char="-"/>
            </a:pPr>
            <a:r>
              <a:rPr lang="fr-FR" dirty="0" smtClean="0"/>
              <a:t>Bonne intégration dans le sol</a:t>
            </a:r>
            <a:endParaRPr lang="fr-FR" dirty="0"/>
          </a:p>
        </p:txBody>
      </p:sp>
      <p:sp>
        <p:nvSpPr>
          <p:cNvPr id="25" name="ZoneTexte 24"/>
          <p:cNvSpPr txBox="1"/>
          <p:nvPr/>
        </p:nvSpPr>
        <p:spPr>
          <a:xfrm>
            <a:off x="5904201" y="5558639"/>
            <a:ext cx="3155132" cy="923330"/>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La </a:t>
            </a:r>
            <a:r>
              <a:rPr lang="fr-FR" dirty="0"/>
              <a:t>c</a:t>
            </a:r>
            <a:r>
              <a:rPr lang="fr-FR" dirty="0" smtClean="0"/>
              <a:t>onservation du mortier a long terme</a:t>
            </a:r>
          </a:p>
        </p:txBody>
      </p:sp>
      <p:sp>
        <p:nvSpPr>
          <p:cNvPr id="26" name="ZoneTexte 25"/>
          <p:cNvSpPr txBox="1"/>
          <p:nvPr/>
        </p:nvSpPr>
        <p:spPr>
          <a:xfrm>
            <a:off x="152358" y="6174673"/>
            <a:ext cx="4716431" cy="369332"/>
          </a:xfrm>
          <a:prstGeom prst="rect">
            <a:avLst/>
          </a:prstGeom>
          <a:noFill/>
        </p:spPr>
        <p:txBody>
          <a:bodyPr wrap="square" rtlCol="0">
            <a:spAutoFit/>
          </a:bodyPr>
          <a:lstStyle/>
          <a:p>
            <a:r>
              <a:rPr lang="fr-FR" b="1" i="1" u="sng" dirty="0" smtClean="0"/>
              <a:t>Principe d’exécution d’un mur en maçonnerie</a:t>
            </a:r>
            <a:endParaRPr lang="fr-FR" b="1" i="1" u="sng" dirty="0"/>
          </a:p>
        </p:txBody>
      </p:sp>
    </p:spTree>
    <p:extLst>
      <p:ext uri="{BB962C8B-B14F-4D97-AF65-F5344CB8AC3E}">
        <p14:creationId xmlns:p14="http://schemas.microsoft.com/office/powerpoint/2010/main" xmlns="" val="86639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p:txBody>
          <a:bodyPr/>
          <a:lstStyle/>
          <a:p>
            <a:r>
              <a:rPr lang="fr-FR" dirty="0" smtClean="0"/>
              <a:t>…ou de béton (armé ou non).</a:t>
            </a:r>
            <a:endParaRPr lang="fr-FR" dirty="0"/>
          </a:p>
        </p:txBody>
      </p:sp>
      <p:grpSp>
        <p:nvGrpSpPr>
          <p:cNvPr id="42" name="Grouper 41"/>
          <p:cNvGrpSpPr/>
          <p:nvPr/>
        </p:nvGrpSpPr>
        <p:grpSpPr>
          <a:xfrm>
            <a:off x="-81913" y="2512439"/>
            <a:ext cx="9312958" cy="3725017"/>
            <a:chOff x="-81913" y="2512439"/>
            <a:chExt cx="9312958" cy="3725017"/>
          </a:xfrm>
        </p:grpSpPr>
        <p:grpSp>
          <p:nvGrpSpPr>
            <p:cNvPr id="31" name="Grouper 30"/>
            <p:cNvGrpSpPr/>
            <p:nvPr/>
          </p:nvGrpSpPr>
          <p:grpSpPr>
            <a:xfrm>
              <a:off x="-81913" y="2512439"/>
              <a:ext cx="9312958" cy="3725017"/>
              <a:chOff x="-81913" y="2512439"/>
              <a:chExt cx="9312958" cy="3725017"/>
            </a:xfrm>
          </p:grpSpPr>
          <p:pic>
            <p:nvPicPr>
              <p:cNvPr id="5" name="Image 4" descr="Capture d’écran 2016-05-26 à 12.08.15.png"/>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3905" b="96529" l="10410" r="89932"/>
                        </a14:imgEffect>
                      </a14:imgLayer>
                    </a14:imgProps>
                  </a:ext>
                  <a:ext uri="{28A0092B-C50C-407E-A947-70E740481C1C}">
                    <a14:useLocalDpi xmlns:a14="http://schemas.microsoft.com/office/drawing/2010/main" xmlns="" val="0"/>
                  </a:ext>
                </a:extLst>
              </a:blip>
              <a:srcRect l="7833" t="4134" r="10516" b="5841"/>
              <a:stretch/>
            </p:blipFill>
            <p:spPr>
              <a:xfrm>
                <a:off x="-81913" y="2512439"/>
                <a:ext cx="3914107" cy="3714038"/>
              </a:xfrm>
              <a:prstGeom prst="rect">
                <a:avLst/>
              </a:prstGeom>
            </p:spPr>
          </p:pic>
          <p:pic>
            <p:nvPicPr>
              <p:cNvPr id="7" name="Image 6" descr="Capture d’écran 2016-05-26 à 12.12.03.png"/>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3433" b="94635" l="9883" r="91960"/>
                        </a14:imgEffect>
                      </a14:imgLayer>
                    </a14:imgProps>
                  </a:ext>
                  <a:ext uri="{28A0092B-C50C-407E-A947-70E740481C1C}">
                    <a14:useLocalDpi xmlns:a14="http://schemas.microsoft.com/office/drawing/2010/main" xmlns="" val="0"/>
                  </a:ext>
                </a:extLst>
              </a:blip>
              <a:srcRect l="8930" t="4055" r="9540" b="5450"/>
              <a:stretch/>
            </p:blipFill>
            <p:spPr>
              <a:xfrm flipH="1">
                <a:off x="4931639" y="2512439"/>
                <a:ext cx="4299406" cy="3725017"/>
              </a:xfrm>
              <a:prstGeom prst="rect">
                <a:avLst/>
              </a:prstGeom>
            </p:spPr>
          </p:pic>
          <p:sp>
            <p:nvSpPr>
              <p:cNvPr id="8" name="ZoneTexte 7"/>
              <p:cNvSpPr txBox="1"/>
              <p:nvPr/>
            </p:nvSpPr>
            <p:spPr>
              <a:xfrm>
                <a:off x="3668334" y="2648987"/>
                <a:ext cx="1461128" cy="646331"/>
              </a:xfrm>
              <a:prstGeom prst="rect">
                <a:avLst/>
              </a:prstGeom>
              <a:noFill/>
            </p:spPr>
            <p:txBody>
              <a:bodyPr wrap="square" rtlCol="0">
                <a:spAutoFit/>
              </a:bodyPr>
              <a:lstStyle/>
              <a:p>
                <a:pPr algn="ctr"/>
                <a:r>
                  <a:rPr lang="fr-FR" dirty="0" smtClean="0"/>
                  <a:t>Terre soutenue</a:t>
                </a:r>
                <a:endParaRPr lang="fr-FR" dirty="0"/>
              </a:p>
            </p:txBody>
          </p:sp>
          <p:cxnSp>
            <p:nvCxnSpPr>
              <p:cNvPr id="10" name="Connecteur droit avec flèche 9"/>
              <p:cNvCxnSpPr>
                <a:stCxn id="8" idx="2"/>
              </p:cNvCxnSpPr>
              <p:nvPr/>
            </p:nvCxnSpPr>
            <p:spPr>
              <a:xfrm flipH="1">
                <a:off x="3386541" y="3295318"/>
                <a:ext cx="1012357" cy="4869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0" y="2751723"/>
                <a:ext cx="1584027" cy="923330"/>
              </a:xfrm>
              <a:prstGeom prst="rect">
                <a:avLst/>
              </a:prstGeom>
              <a:noFill/>
            </p:spPr>
            <p:txBody>
              <a:bodyPr wrap="square" rtlCol="0">
                <a:spAutoFit/>
              </a:bodyPr>
              <a:lstStyle/>
              <a:p>
                <a:r>
                  <a:rPr lang="fr-FR" b="1" dirty="0" smtClean="0">
                    <a:solidFill>
                      <a:srgbClr val="FF0000"/>
                    </a:solidFill>
                  </a:rPr>
                  <a:t>Mur-poids en béton non armé</a:t>
                </a:r>
                <a:endParaRPr lang="fr-FR" b="1" dirty="0">
                  <a:solidFill>
                    <a:srgbClr val="FF0000"/>
                  </a:solidFill>
                </a:endParaRPr>
              </a:p>
            </p:txBody>
          </p:sp>
          <p:cxnSp>
            <p:nvCxnSpPr>
              <p:cNvPr id="18" name="Connecteur droit avec flèche 17"/>
              <p:cNvCxnSpPr>
                <a:stCxn id="8" idx="2"/>
              </p:cNvCxnSpPr>
              <p:nvPr/>
            </p:nvCxnSpPr>
            <p:spPr>
              <a:xfrm>
                <a:off x="4398898" y="3295318"/>
                <a:ext cx="1042150" cy="4869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7559973" y="2751723"/>
                <a:ext cx="1584027" cy="646331"/>
              </a:xfrm>
              <a:prstGeom prst="rect">
                <a:avLst/>
              </a:prstGeom>
              <a:noFill/>
            </p:spPr>
            <p:txBody>
              <a:bodyPr wrap="square" rtlCol="0">
                <a:spAutoFit/>
              </a:bodyPr>
              <a:lstStyle/>
              <a:p>
                <a:r>
                  <a:rPr lang="fr-FR" b="1" dirty="0" smtClean="0">
                    <a:solidFill>
                      <a:srgbClr val="FF0000"/>
                    </a:solidFill>
                  </a:rPr>
                  <a:t>Mur-poids en béton armé</a:t>
                </a:r>
                <a:endParaRPr lang="fr-FR" b="1" dirty="0">
                  <a:solidFill>
                    <a:srgbClr val="FF0000"/>
                  </a:solidFill>
                </a:endParaRPr>
              </a:p>
            </p:txBody>
          </p:sp>
          <p:cxnSp>
            <p:nvCxnSpPr>
              <p:cNvPr id="22" name="Connecteur droit avec flèche 21"/>
              <p:cNvCxnSpPr>
                <a:stCxn id="20" idx="2"/>
              </p:cNvCxnSpPr>
              <p:nvPr/>
            </p:nvCxnSpPr>
            <p:spPr>
              <a:xfrm flipH="1">
                <a:off x="7346608" y="3398054"/>
                <a:ext cx="1005379" cy="72562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p:nvPr/>
            </p:nvCxnSpPr>
            <p:spPr>
              <a:xfrm>
                <a:off x="778358" y="3675053"/>
                <a:ext cx="805669" cy="4486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3" name="Forme libre 32"/>
            <p:cNvSpPr/>
            <p:nvPr/>
          </p:nvSpPr>
          <p:spPr>
            <a:xfrm>
              <a:off x="2060222" y="3556000"/>
              <a:ext cx="155222" cy="2271889"/>
            </a:xfrm>
            <a:custGeom>
              <a:avLst/>
              <a:gdLst>
                <a:gd name="connsiteX0" fmla="*/ 127000 w 155222"/>
                <a:gd name="connsiteY0" fmla="*/ 2271889 h 2271889"/>
                <a:gd name="connsiteX1" fmla="*/ 0 w 155222"/>
                <a:gd name="connsiteY1" fmla="*/ 2257778 h 2271889"/>
                <a:gd name="connsiteX2" fmla="*/ 0 w 155222"/>
                <a:gd name="connsiteY2" fmla="*/ 14111 h 2271889"/>
                <a:gd name="connsiteX3" fmla="*/ 155222 w 155222"/>
                <a:gd name="connsiteY3" fmla="*/ 0 h 2271889"/>
                <a:gd name="connsiteX4" fmla="*/ 127000 w 155222"/>
                <a:gd name="connsiteY4" fmla="*/ 2271889 h 2271889"/>
                <a:gd name="connsiteX0" fmla="*/ 127000 w 155222"/>
                <a:gd name="connsiteY0" fmla="*/ 2271889 h 2271889"/>
                <a:gd name="connsiteX1" fmla="*/ 0 w 155222"/>
                <a:gd name="connsiteY1" fmla="*/ 2257778 h 2271889"/>
                <a:gd name="connsiteX2" fmla="*/ 0 w 155222"/>
                <a:gd name="connsiteY2" fmla="*/ 70556 h 2271889"/>
                <a:gd name="connsiteX3" fmla="*/ 155222 w 155222"/>
                <a:gd name="connsiteY3" fmla="*/ 0 h 2271889"/>
                <a:gd name="connsiteX4" fmla="*/ 127000 w 155222"/>
                <a:gd name="connsiteY4" fmla="*/ 2271889 h 227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2" h="2271889">
                  <a:moveTo>
                    <a:pt x="127000" y="2271889"/>
                  </a:moveTo>
                  <a:lnTo>
                    <a:pt x="0" y="2257778"/>
                  </a:lnTo>
                  <a:lnTo>
                    <a:pt x="0" y="70556"/>
                  </a:lnTo>
                  <a:lnTo>
                    <a:pt x="155222" y="0"/>
                  </a:lnTo>
                  <a:cubicBezTo>
                    <a:pt x="150518" y="766704"/>
                    <a:pt x="145815" y="1533407"/>
                    <a:pt x="127000" y="2271889"/>
                  </a:cubicBezTo>
                  <a:close/>
                </a:path>
              </a:pathLst>
            </a:custGeom>
            <a:pattFill prst="pct20">
              <a:fgClr>
                <a:schemeClr val="accent6">
                  <a:lumMod val="50000"/>
                </a:schemeClr>
              </a:fgClr>
              <a:bgClr>
                <a:schemeClr val="accent4">
                  <a:lumMod val="60000"/>
                  <a:lumOff val="40000"/>
                </a:schemeClr>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Forme libre 33"/>
            <p:cNvSpPr/>
            <p:nvPr/>
          </p:nvSpPr>
          <p:spPr>
            <a:xfrm flipH="1">
              <a:off x="6685844" y="3556000"/>
              <a:ext cx="172156" cy="2271889"/>
            </a:xfrm>
            <a:custGeom>
              <a:avLst/>
              <a:gdLst>
                <a:gd name="connsiteX0" fmla="*/ 127000 w 155222"/>
                <a:gd name="connsiteY0" fmla="*/ 2271889 h 2271889"/>
                <a:gd name="connsiteX1" fmla="*/ 0 w 155222"/>
                <a:gd name="connsiteY1" fmla="*/ 2257778 h 2271889"/>
                <a:gd name="connsiteX2" fmla="*/ 0 w 155222"/>
                <a:gd name="connsiteY2" fmla="*/ 14111 h 2271889"/>
                <a:gd name="connsiteX3" fmla="*/ 155222 w 155222"/>
                <a:gd name="connsiteY3" fmla="*/ 0 h 2271889"/>
                <a:gd name="connsiteX4" fmla="*/ 127000 w 155222"/>
                <a:gd name="connsiteY4" fmla="*/ 2271889 h 2271889"/>
                <a:gd name="connsiteX0" fmla="*/ 127000 w 155222"/>
                <a:gd name="connsiteY0" fmla="*/ 2271889 h 2271889"/>
                <a:gd name="connsiteX1" fmla="*/ 0 w 155222"/>
                <a:gd name="connsiteY1" fmla="*/ 2257778 h 2271889"/>
                <a:gd name="connsiteX2" fmla="*/ 0 w 155222"/>
                <a:gd name="connsiteY2" fmla="*/ 70556 h 2271889"/>
                <a:gd name="connsiteX3" fmla="*/ 155222 w 155222"/>
                <a:gd name="connsiteY3" fmla="*/ 0 h 2271889"/>
                <a:gd name="connsiteX4" fmla="*/ 127000 w 155222"/>
                <a:gd name="connsiteY4" fmla="*/ 2271889 h 227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22" h="2271889">
                  <a:moveTo>
                    <a:pt x="127000" y="2271889"/>
                  </a:moveTo>
                  <a:lnTo>
                    <a:pt x="0" y="2257778"/>
                  </a:lnTo>
                  <a:lnTo>
                    <a:pt x="0" y="70556"/>
                  </a:lnTo>
                  <a:lnTo>
                    <a:pt x="155222" y="0"/>
                  </a:lnTo>
                  <a:cubicBezTo>
                    <a:pt x="150518" y="766704"/>
                    <a:pt x="145815" y="1533407"/>
                    <a:pt x="127000" y="2271889"/>
                  </a:cubicBezTo>
                  <a:close/>
                </a:path>
              </a:pathLst>
            </a:custGeom>
            <a:pattFill prst="pct20">
              <a:fgClr>
                <a:schemeClr val="accent6">
                  <a:lumMod val="50000"/>
                </a:schemeClr>
              </a:fgClr>
              <a:bgClr>
                <a:schemeClr val="accent4">
                  <a:lumMod val="60000"/>
                  <a:lumOff val="40000"/>
                </a:schemeClr>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ZoneTexte 34"/>
            <p:cNvSpPr txBox="1"/>
            <p:nvPr/>
          </p:nvSpPr>
          <p:spPr>
            <a:xfrm>
              <a:off x="3707846" y="3916156"/>
              <a:ext cx="1461128" cy="369332"/>
            </a:xfrm>
            <a:prstGeom prst="rect">
              <a:avLst/>
            </a:prstGeom>
            <a:noFill/>
          </p:spPr>
          <p:txBody>
            <a:bodyPr wrap="square" rtlCol="0">
              <a:spAutoFit/>
            </a:bodyPr>
            <a:lstStyle/>
            <a:p>
              <a:pPr algn="ctr"/>
              <a:r>
                <a:rPr lang="fr-FR" dirty="0" smtClean="0"/>
                <a:t>Remblais</a:t>
              </a:r>
              <a:endParaRPr lang="fr-FR" dirty="0"/>
            </a:p>
          </p:txBody>
        </p:sp>
        <p:cxnSp>
          <p:nvCxnSpPr>
            <p:cNvPr id="36" name="Connecteur droit avec flèche 35"/>
            <p:cNvCxnSpPr>
              <a:stCxn id="35" idx="2"/>
            </p:cNvCxnSpPr>
            <p:nvPr/>
          </p:nvCxnSpPr>
          <p:spPr>
            <a:xfrm flipH="1">
              <a:off x="2116667" y="4285488"/>
              <a:ext cx="2321743" cy="9074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a:stCxn id="35" idx="2"/>
            </p:cNvCxnSpPr>
            <p:nvPr/>
          </p:nvCxnSpPr>
          <p:spPr>
            <a:xfrm>
              <a:off x="4438410" y="4285488"/>
              <a:ext cx="2419590" cy="9074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3" name="ZoneTexte 42"/>
          <p:cNvSpPr txBox="1"/>
          <p:nvPr/>
        </p:nvSpPr>
        <p:spPr>
          <a:xfrm>
            <a:off x="152358" y="6174673"/>
            <a:ext cx="4716431" cy="369332"/>
          </a:xfrm>
          <a:prstGeom prst="rect">
            <a:avLst/>
          </a:prstGeom>
          <a:noFill/>
        </p:spPr>
        <p:txBody>
          <a:bodyPr wrap="square" rtlCol="0">
            <a:spAutoFit/>
          </a:bodyPr>
          <a:lstStyle/>
          <a:p>
            <a:r>
              <a:rPr lang="fr-FR" b="1" i="1" u="sng" dirty="0" smtClean="0"/>
              <a:t>Les murs-poids en béton</a:t>
            </a:r>
            <a:endParaRPr lang="fr-FR" b="1" i="1" u="sng" dirty="0"/>
          </a:p>
        </p:txBody>
      </p:sp>
    </p:spTree>
    <p:extLst>
      <p:ext uri="{BB962C8B-B14F-4D97-AF65-F5344CB8AC3E}">
        <p14:creationId xmlns:p14="http://schemas.microsoft.com/office/powerpoint/2010/main" xmlns="" val="11131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53" name="ZoneTexte 52"/>
          <p:cNvSpPr txBox="1"/>
          <p:nvPr/>
        </p:nvSpPr>
        <p:spPr>
          <a:xfrm>
            <a:off x="5184912" y="1612793"/>
            <a:ext cx="3501888" cy="4893647"/>
          </a:xfrm>
          <a:prstGeom prst="rect">
            <a:avLst/>
          </a:prstGeom>
          <a:noFill/>
        </p:spPr>
        <p:txBody>
          <a:bodyPr wrap="square" rtlCol="0">
            <a:spAutoFit/>
          </a:bodyPr>
          <a:lstStyle/>
          <a:p>
            <a:r>
              <a:rPr lang="fr-FR" sz="2400" i="1" dirty="0" smtClean="0"/>
              <a:t>Les murs en béton armé également appelés « mur </a:t>
            </a:r>
            <a:r>
              <a:rPr lang="fr-FR" sz="2400" i="1" dirty="0" err="1" smtClean="0"/>
              <a:t>cantiliver</a:t>
            </a:r>
            <a:r>
              <a:rPr lang="fr-FR" sz="2400" i="1" dirty="0" smtClean="0"/>
              <a:t> », sont constitués d’une voile en béton encastré sur une semelle de fondation horizontale.</a:t>
            </a:r>
          </a:p>
          <a:p>
            <a:endParaRPr lang="fr-FR" sz="2400" i="1" dirty="0" smtClean="0"/>
          </a:p>
          <a:p>
            <a:r>
              <a:rPr lang="fr-FR" sz="2400" i="1" dirty="0" smtClean="0"/>
              <a:t>Cette semelle comprend un patin à l’avant qui peut être pourvue d’un bêche pour améliorer la stabilité de l’ouvrage.</a:t>
            </a:r>
            <a:endParaRPr lang="fr-FR" sz="2400" i="1" dirty="0"/>
          </a:p>
        </p:txBody>
      </p:sp>
      <p:grpSp>
        <p:nvGrpSpPr>
          <p:cNvPr id="5" name="Grouper 4"/>
          <p:cNvGrpSpPr/>
          <p:nvPr/>
        </p:nvGrpSpPr>
        <p:grpSpPr>
          <a:xfrm>
            <a:off x="0" y="1838569"/>
            <a:ext cx="5015241" cy="3391242"/>
            <a:chOff x="-92350" y="2284723"/>
            <a:chExt cx="5015241" cy="3391242"/>
          </a:xfrm>
        </p:grpSpPr>
        <p:pic>
          <p:nvPicPr>
            <p:cNvPr id="4" name="Image 3"/>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Lst>
            </a:blip>
            <a:srcRect l="54367"/>
            <a:stretch/>
          </p:blipFill>
          <p:spPr>
            <a:xfrm>
              <a:off x="1072447" y="2284723"/>
              <a:ext cx="3850444" cy="3391242"/>
            </a:xfrm>
            <a:prstGeom prst="rect">
              <a:avLst/>
            </a:prstGeom>
          </p:spPr>
        </p:pic>
        <p:sp>
          <p:nvSpPr>
            <p:cNvPr id="9" name="ZoneTexte 8"/>
            <p:cNvSpPr txBox="1"/>
            <p:nvPr/>
          </p:nvSpPr>
          <p:spPr>
            <a:xfrm>
              <a:off x="84668" y="2719490"/>
              <a:ext cx="1143000" cy="646331"/>
            </a:xfrm>
            <a:prstGeom prst="rect">
              <a:avLst/>
            </a:prstGeom>
            <a:noFill/>
          </p:spPr>
          <p:txBody>
            <a:bodyPr wrap="square" rtlCol="0">
              <a:spAutoFit/>
            </a:bodyPr>
            <a:lstStyle/>
            <a:p>
              <a:r>
                <a:rPr lang="fr-FR" dirty="0" smtClean="0"/>
                <a:t>Terre soutenue</a:t>
              </a:r>
              <a:endParaRPr lang="fr-FR" dirty="0"/>
            </a:p>
          </p:txBody>
        </p:sp>
        <p:sp>
          <p:nvSpPr>
            <p:cNvPr id="10" name="ZoneTexte 9"/>
            <p:cNvSpPr txBox="1"/>
            <p:nvPr/>
          </p:nvSpPr>
          <p:spPr>
            <a:xfrm>
              <a:off x="-92350" y="3827196"/>
              <a:ext cx="1461128" cy="369332"/>
            </a:xfrm>
            <a:prstGeom prst="rect">
              <a:avLst/>
            </a:prstGeom>
            <a:noFill/>
          </p:spPr>
          <p:txBody>
            <a:bodyPr wrap="square" rtlCol="0">
              <a:spAutoFit/>
            </a:bodyPr>
            <a:lstStyle/>
            <a:p>
              <a:pPr algn="ctr"/>
              <a:r>
                <a:rPr lang="fr-FR" dirty="0" smtClean="0"/>
                <a:t>Remblais</a:t>
              </a:r>
              <a:endParaRPr lang="fr-FR" dirty="0"/>
            </a:p>
          </p:txBody>
        </p:sp>
      </p:grpSp>
      <p:cxnSp>
        <p:nvCxnSpPr>
          <p:cNvPr id="8" name="Connecteur droit avec flèche 7"/>
          <p:cNvCxnSpPr/>
          <p:nvPr/>
        </p:nvCxnSpPr>
        <p:spPr>
          <a:xfrm>
            <a:off x="4233333" y="4981222"/>
            <a:ext cx="1086556" cy="248589"/>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1164797" y="5229811"/>
            <a:ext cx="2655754" cy="369332"/>
          </a:xfrm>
          <a:prstGeom prst="rect">
            <a:avLst/>
          </a:prstGeom>
          <a:noFill/>
        </p:spPr>
        <p:txBody>
          <a:bodyPr wrap="square" rtlCol="0">
            <a:spAutoFit/>
          </a:bodyPr>
          <a:lstStyle/>
          <a:p>
            <a:r>
              <a:rPr lang="fr-FR" b="1" i="1" u="sng" dirty="0" smtClean="0"/>
              <a:t>Mur-poids en béton armé</a:t>
            </a:r>
            <a:endParaRPr lang="fr-FR" b="1" i="1" u="sng" dirty="0"/>
          </a:p>
        </p:txBody>
      </p:sp>
    </p:spTree>
    <p:extLst>
      <p:ext uri="{BB962C8B-B14F-4D97-AF65-F5344CB8AC3E}">
        <p14:creationId xmlns:p14="http://schemas.microsoft.com/office/powerpoint/2010/main" xmlns="" val="248499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a:xfrm>
            <a:off x="457200" y="1600200"/>
            <a:ext cx="8229600" cy="4525963"/>
          </a:xfrm>
        </p:spPr>
        <p:txBody>
          <a:bodyPr/>
          <a:lstStyle/>
          <a:p>
            <a:r>
              <a:rPr lang="fr-FR" dirty="0" smtClean="0"/>
              <a:t>…ou de béton (armé ou non).</a:t>
            </a:r>
            <a:endParaRPr lang="fr-FR" dirty="0"/>
          </a:p>
        </p:txBody>
      </p:sp>
      <p:pic>
        <p:nvPicPr>
          <p:cNvPr id="4" name="Image 3"/>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1524000" y="2239091"/>
            <a:ext cx="6364112" cy="2557783"/>
          </a:xfrm>
          <a:prstGeom prst="rect">
            <a:avLst/>
          </a:prstGeom>
        </p:spPr>
      </p:pic>
      <p:sp>
        <p:nvSpPr>
          <p:cNvPr id="21" name="ZoneTexte 20"/>
          <p:cNvSpPr txBox="1"/>
          <p:nvPr/>
        </p:nvSpPr>
        <p:spPr>
          <a:xfrm>
            <a:off x="282221" y="5031615"/>
            <a:ext cx="4162778" cy="1200329"/>
          </a:xfrm>
          <a:prstGeom prst="rect">
            <a:avLst/>
          </a:prstGeom>
          <a:noFill/>
          <a:ln w="38100" cmpd="dbl">
            <a:solidFill>
              <a:srgbClr val="008000"/>
            </a:solidFill>
          </a:ln>
        </p:spPr>
        <p:txBody>
          <a:bodyPr wrap="square" rtlCol="0">
            <a:spAutoFit/>
          </a:bodyPr>
          <a:lstStyle/>
          <a:p>
            <a:r>
              <a:rPr lang="fr-FR" dirty="0" smtClean="0"/>
              <a:t>Ces avantages :</a:t>
            </a:r>
          </a:p>
          <a:p>
            <a:pPr marL="285750" indent="-285750">
              <a:buFontTx/>
              <a:buChar char="-"/>
            </a:pPr>
            <a:r>
              <a:rPr lang="fr-FR" dirty="0" smtClean="0"/>
              <a:t>Exécution en place,</a:t>
            </a:r>
          </a:p>
          <a:p>
            <a:pPr marL="285750" indent="-285750">
              <a:buFontTx/>
              <a:buChar char="-"/>
            </a:pPr>
            <a:r>
              <a:rPr lang="fr-FR" dirty="0" smtClean="0"/>
              <a:t>Adapté à la réalisation en remblais et déblais</a:t>
            </a:r>
          </a:p>
        </p:txBody>
      </p:sp>
      <p:sp>
        <p:nvSpPr>
          <p:cNvPr id="23" name="ZoneTexte 22"/>
          <p:cNvSpPr txBox="1"/>
          <p:nvPr/>
        </p:nvSpPr>
        <p:spPr>
          <a:xfrm>
            <a:off x="4543778" y="5031616"/>
            <a:ext cx="4312063" cy="1754327"/>
          </a:xfrm>
          <a:prstGeom prst="rect">
            <a:avLst/>
          </a:prstGeom>
          <a:noFill/>
          <a:ln w="38100" cmpd="dbl">
            <a:solidFill>
              <a:srgbClr val="FF0000"/>
            </a:solidFill>
          </a:ln>
        </p:spPr>
        <p:txBody>
          <a:bodyPr wrap="square" rtlCol="0">
            <a:spAutoFit/>
          </a:bodyPr>
          <a:lstStyle/>
          <a:p>
            <a:r>
              <a:rPr lang="fr-FR" dirty="0" smtClean="0"/>
              <a:t>Ces inconvénients:</a:t>
            </a:r>
          </a:p>
          <a:p>
            <a:pPr marL="285750" indent="-285750">
              <a:buFontTx/>
              <a:buChar char="-"/>
            </a:pPr>
            <a:r>
              <a:rPr lang="fr-FR" dirty="0" smtClean="0"/>
              <a:t>Ouvrages rigides qui ne peuvent supporter sans dommages des tassements différentiels,</a:t>
            </a:r>
          </a:p>
          <a:p>
            <a:pPr marL="285750" indent="-285750">
              <a:buFontTx/>
              <a:buChar char="-"/>
            </a:pPr>
            <a:r>
              <a:rPr lang="fr-FR" dirty="0" smtClean="0"/>
              <a:t>Mur relativement étanche doivent être pourvus d’un dispositif de drainage</a:t>
            </a:r>
          </a:p>
        </p:txBody>
      </p:sp>
    </p:spTree>
    <p:extLst>
      <p:ext uri="{BB962C8B-B14F-4D97-AF65-F5344CB8AC3E}">
        <p14:creationId xmlns:p14="http://schemas.microsoft.com/office/powerpoint/2010/main" xmlns="" val="114344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murs-poids</a:t>
            </a:r>
            <a:endParaRPr lang="fr-FR" dirty="0"/>
          </a:p>
        </p:txBody>
      </p:sp>
      <p:sp>
        <p:nvSpPr>
          <p:cNvPr id="3" name="Espace réservé du contenu 2"/>
          <p:cNvSpPr>
            <a:spLocks noGrp="1"/>
          </p:cNvSpPr>
          <p:nvPr>
            <p:ph idx="1"/>
          </p:nvPr>
        </p:nvSpPr>
        <p:spPr/>
        <p:txBody>
          <a:bodyPr/>
          <a:lstStyle/>
          <a:p>
            <a:r>
              <a:rPr lang="fr-FR" dirty="0" smtClean="0"/>
              <a:t>présentent à leurs bases une semelle avec ou sans talon …</a:t>
            </a:r>
            <a:endParaRPr lang="fr-FR" dirty="0"/>
          </a:p>
        </p:txBody>
      </p:sp>
      <p:grpSp>
        <p:nvGrpSpPr>
          <p:cNvPr id="32" name="Grouper 31"/>
          <p:cNvGrpSpPr/>
          <p:nvPr/>
        </p:nvGrpSpPr>
        <p:grpSpPr>
          <a:xfrm>
            <a:off x="40965" y="2865830"/>
            <a:ext cx="9313622" cy="3455816"/>
            <a:chOff x="40965" y="2865830"/>
            <a:chExt cx="9313622" cy="3455816"/>
          </a:xfrm>
        </p:grpSpPr>
        <p:pic>
          <p:nvPicPr>
            <p:cNvPr id="7" name="Image 6" descr="Capture d’écran 2016-05-26 à 12.08.15.png"/>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3905" b="96529" l="10410" r="89932"/>
                      </a14:imgEffect>
                    </a14:imgLayer>
                  </a14:imgProps>
                </a:ext>
                <a:ext uri="{28A0092B-C50C-407E-A947-70E740481C1C}">
                  <a14:useLocalDpi xmlns:a14="http://schemas.microsoft.com/office/drawing/2010/main" xmlns="" val="0"/>
                </a:ext>
              </a:extLst>
            </a:blip>
            <a:srcRect l="7833" t="4134" r="10516" b="5841"/>
            <a:stretch/>
          </p:blipFill>
          <p:spPr>
            <a:xfrm>
              <a:off x="552785" y="2906757"/>
              <a:ext cx="3536730" cy="3355951"/>
            </a:xfrm>
            <a:prstGeom prst="rect">
              <a:avLst/>
            </a:prstGeom>
          </p:spPr>
        </p:pic>
        <p:grpSp>
          <p:nvGrpSpPr>
            <p:cNvPr id="12" name="Grouper 11"/>
            <p:cNvGrpSpPr/>
            <p:nvPr/>
          </p:nvGrpSpPr>
          <p:grpSpPr>
            <a:xfrm>
              <a:off x="675680" y="3256919"/>
              <a:ext cx="1584027" cy="716534"/>
              <a:chOff x="0" y="2751723"/>
              <a:chExt cx="1584027" cy="716534"/>
            </a:xfrm>
          </p:grpSpPr>
          <p:sp>
            <p:nvSpPr>
              <p:cNvPr id="8" name="ZoneTexte 7"/>
              <p:cNvSpPr txBox="1"/>
              <p:nvPr/>
            </p:nvSpPr>
            <p:spPr>
              <a:xfrm>
                <a:off x="0" y="2751723"/>
                <a:ext cx="1584027" cy="369332"/>
              </a:xfrm>
              <a:prstGeom prst="rect">
                <a:avLst/>
              </a:prstGeom>
              <a:noFill/>
            </p:spPr>
            <p:txBody>
              <a:bodyPr wrap="square" rtlCol="0">
                <a:spAutoFit/>
              </a:bodyPr>
              <a:lstStyle/>
              <a:p>
                <a:r>
                  <a:rPr lang="fr-FR" dirty="0" smtClean="0"/>
                  <a:t>Mur-poids</a:t>
                </a:r>
                <a:endParaRPr lang="fr-FR" dirty="0"/>
              </a:p>
            </p:txBody>
          </p:sp>
          <p:cxnSp>
            <p:nvCxnSpPr>
              <p:cNvPr id="9" name="Connecteur droit avec flèche 8"/>
              <p:cNvCxnSpPr/>
              <p:nvPr/>
            </p:nvCxnSpPr>
            <p:spPr>
              <a:xfrm>
                <a:off x="778358" y="3121055"/>
                <a:ext cx="682770" cy="3472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3" name="ZoneTexte 12"/>
            <p:cNvSpPr txBox="1"/>
            <p:nvPr/>
          </p:nvSpPr>
          <p:spPr>
            <a:xfrm>
              <a:off x="40965" y="4901984"/>
              <a:ext cx="2020999" cy="369332"/>
            </a:xfrm>
            <a:prstGeom prst="rect">
              <a:avLst/>
            </a:prstGeom>
            <a:noFill/>
          </p:spPr>
          <p:txBody>
            <a:bodyPr wrap="square" rtlCol="0">
              <a:spAutoFit/>
            </a:bodyPr>
            <a:lstStyle/>
            <a:p>
              <a:r>
                <a:rPr lang="fr-FR" b="1" dirty="0">
                  <a:solidFill>
                    <a:srgbClr val="FF0000"/>
                  </a:solidFill>
                </a:rPr>
                <a:t>S</a:t>
              </a:r>
              <a:r>
                <a:rPr lang="fr-FR" b="1" dirty="0" smtClean="0">
                  <a:solidFill>
                    <a:srgbClr val="FF0000"/>
                  </a:solidFill>
                </a:rPr>
                <a:t>emelle sans talon</a:t>
              </a:r>
              <a:endParaRPr lang="fr-FR" b="1" dirty="0">
                <a:solidFill>
                  <a:srgbClr val="FF0000"/>
                </a:solidFill>
              </a:endParaRPr>
            </a:p>
          </p:txBody>
        </p:sp>
        <p:cxnSp>
          <p:nvCxnSpPr>
            <p:cNvPr id="14" name="Connecteur droit avec flèche 13"/>
            <p:cNvCxnSpPr>
              <a:stCxn id="13" idx="2"/>
            </p:cNvCxnSpPr>
            <p:nvPr/>
          </p:nvCxnSpPr>
          <p:spPr>
            <a:xfrm>
              <a:off x="1051465" y="5271316"/>
              <a:ext cx="669114" cy="5318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9" name="Image 18" descr="Capture d’écran 2016-05-26 à 12.32.59.png"/>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5495" b="100000" l="9910" r="97838"/>
                      </a14:imgEffect>
                    </a14:imgLayer>
                  </a14:imgProps>
                </a:ext>
                <a:ext uri="{28A0092B-C50C-407E-A947-70E740481C1C}">
                  <a14:useLocalDpi xmlns:a14="http://schemas.microsoft.com/office/drawing/2010/main" xmlns="" val="0"/>
                </a:ext>
              </a:extLst>
            </a:blip>
            <a:srcRect l="9720" t="3659" r="3109" b="2671"/>
            <a:stretch/>
          </p:blipFill>
          <p:spPr>
            <a:xfrm flipH="1">
              <a:off x="4924775" y="2865830"/>
              <a:ext cx="3922892" cy="3455816"/>
            </a:xfrm>
            <a:prstGeom prst="rect">
              <a:avLst/>
            </a:prstGeom>
          </p:spPr>
        </p:pic>
        <p:grpSp>
          <p:nvGrpSpPr>
            <p:cNvPr id="20" name="Grouper 19"/>
            <p:cNvGrpSpPr/>
            <p:nvPr/>
          </p:nvGrpSpPr>
          <p:grpSpPr>
            <a:xfrm>
              <a:off x="7122530" y="3310616"/>
              <a:ext cx="1584027" cy="729332"/>
              <a:chOff x="0" y="2751723"/>
              <a:chExt cx="1584027" cy="729332"/>
            </a:xfrm>
          </p:grpSpPr>
          <p:sp>
            <p:nvSpPr>
              <p:cNvPr id="21" name="ZoneTexte 20"/>
              <p:cNvSpPr txBox="1"/>
              <p:nvPr/>
            </p:nvSpPr>
            <p:spPr>
              <a:xfrm>
                <a:off x="0" y="2751723"/>
                <a:ext cx="1584027" cy="369332"/>
              </a:xfrm>
              <a:prstGeom prst="rect">
                <a:avLst/>
              </a:prstGeom>
              <a:noFill/>
            </p:spPr>
            <p:txBody>
              <a:bodyPr wrap="square" rtlCol="0">
                <a:spAutoFit/>
              </a:bodyPr>
              <a:lstStyle/>
              <a:p>
                <a:r>
                  <a:rPr lang="fr-FR" dirty="0" smtClean="0"/>
                  <a:t>Mur-poids</a:t>
                </a:r>
                <a:endParaRPr lang="fr-FR" dirty="0"/>
              </a:p>
            </p:txBody>
          </p:sp>
          <p:cxnSp>
            <p:nvCxnSpPr>
              <p:cNvPr id="22" name="Connecteur droit avec flèche 21"/>
              <p:cNvCxnSpPr/>
              <p:nvPr/>
            </p:nvCxnSpPr>
            <p:spPr>
              <a:xfrm flipH="1">
                <a:off x="0" y="3121055"/>
                <a:ext cx="684000" cy="360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6" name="ZoneTexte 25"/>
            <p:cNvSpPr txBox="1"/>
            <p:nvPr/>
          </p:nvSpPr>
          <p:spPr>
            <a:xfrm>
              <a:off x="7333588" y="4869718"/>
              <a:ext cx="2020999" cy="369332"/>
            </a:xfrm>
            <a:prstGeom prst="rect">
              <a:avLst/>
            </a:prstGeom>
            <a:noFill/>
          </p:spPr>
          <p:txBody>
            <a:bodyPr wrap="square" rtlCol="0">
              <a:spAutoFit/>
            </a:bodyPr>
            <a:lstStyle/>
            <a:p>
              <a:r>
                <a:rPr lang="fr-FR" b="1" dirty="0">
                  <a:solidFill>
                    <a:srgbClr val="FF0000"/>
                  </a:solidFill>
                </a:rPr>
                <a:t>S</a:t>
              </a:r>
              <a:r>
                <a:rPr lang="fr-FR" b="1" dirty="0" smtClean="0">
                  <a:solidFill>
                    <a:srgbClr val="FF0000"/>
                  </a:solidFill>
                </a:rPr>
                <a:t>emelle avec talon</a:t>
              </a:r>
              <a:endParaRPr lang="fr-FR" b="1" dirty="0">
                <a:solidFill>
                  <a:srgbClr val="FF0000"/>
                </a:solidFill>
              </a:endParaRPr>
            </a:p>
          </p:txBody>
        </p:sp>
        <p:cxnSp>
          <p:nvCxnSpPr>
            <p:cNvPr id="27" name="Connecteur droit avec flèche 26"/>
            <p:cNvCxnSpPr>
              <a:stCxn id="26" idx="2"/>
            </p:cNvCxnSpPr>
            <p:nvPr/>
          </p:nvCxnSpPr>
          <p:spPr>
            <a:xfrm flipH="1">
              <a:off x="7859889" y="5239050"/>
              <a:ext cx="484199" cy="5641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3763919" y="3004017"/>
              <a:ext cx="1461128" cy="646331"/>
            </a:xfrm>
            <a:prstGeom prst="rect">
              <a:avLst/>
            </a:prstGeom>
            <a:noFill/>
          </p:spPr>
          <p:txBody>
            <a:bodyPr wrap="square" rtlCol="0">
              <a:spAutoFit/>
            </a:bodyPr>
            <a:lstStyle/>
            <a:p>
              <a:pPr algn="ctr"/>
              <a:r>
                <a:rPr lang="fr-FR" dirty="0" smtClean="0"/>
                <a:t>Terre soutenue</a:t>
              </a:r>
              <a:endParaRPr lang="fr-FR" dirty="0"/>
            </a:p>
          </p:txBody>
        </p:sp>
        <p:cxnSp>
          <p:nvCxnSpPr>
            <p:cNvPr id="30" name="Connecteur droit avec flèche 29"/>
            <p:cNvCxnSpPr>
              <a:stCxn id="29" idx="2"/>
            </p:cNvCxnSpPr>
            <p:nvPr/>
          </p:nvCxnSpPr>
          <p:spPr>
            <a:xfrm flipH="1">
              <a:off x="3482126" y="3650348"/>
              <a:ext cx="1012357" cy="4869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a:stCxn id="29" idx="2"/>
            </p:cNvCxnSpPr>
            <p:nvPr/>
          </p:nvCxnSpPr>
          <p:spPr>
            <a:xfrm>
              <a:off x="4494483" y="3650348"/>
              <a:ext cx="1042150" cy="4869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8" name="ZoneTexte 37"/>
          <p:cNvSpPr txBox="1"/>
          <p:nvPr/>
        </p:nvSpPr>
        <p:spPr>
          <a:xfrm>
            <a:off x="152358" y="6217006"/>
            <a:ext cx="4716431" cy="369332"/>
          </a:xfrm>
          <a:prstGeom prst="rect">
            <a:avLst/>
          </a:prstGeom>
          <a:noFill/>
        </p:spPr>
        <p:txBody>
          <a:bodyPr wrap="square" rtlCol="0">
            <a:spAutoFit/>
          </a:bodyPr>
          <a:lstStyle/>
          <a:p>
            <a:r>
              <a:rPr lang="fr-FR" b="1" i="1" u="sng" dirty="0" smtClean="0"/>
              <a:t>Les semelles des murs-poids</a:t>
            </a:r>
            <a:endParaRPr lang="fr-FR" b="1" i="1" u="sng" dirty="0"/>
          </a:p>
        </p:txBody>
      </p:sp>
    </p:spTree>
    <p:extLst>
      <p:ext uri="{BB962C8B-B14F-4D97-AF65-F5344CB8AC3E}">
        <p14:creationId xmlns:p14="http://schemas.microsoft.com/office/powerpoint/2010/main" xmlns="" val="111316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2083</TotalTime>
  <Words>1463</Words>
  <Application>Microsoft Office PowerPoint</Application>
  <PresentationFormat>Affichage à l'écran (4:3)</PresentationFormat>
  <Paragraphs>292</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Les ouvrages de soutènements</vt:lpstr>
      <vt:lpstr>Les mur-poids</vt:lpstr>
      <vt:lpstr>Les murs-poids</vt:lpstr>
      <vt:lpstr>Les murs-poids</vt:lpstr>
      <vt:lpstr>Les murs-poids</vt:lpstr>
      <vt:lpstr>Les murs-poids</vt:lpstr>
      <vt:lpstr>Les murs-poids</vt:lpstr>
      <vt:lpstr>Les murs-poids</vt:lpstr>
      <vt:lpstr>Les murs-poids</vt:lpstr>
      <vt:lpstr>Les murs-poids</vt:lpstr>
      <vt:lpstr>Les murs-poids</vt:lpstr>
      <vt:lpstr>Les murs-poids</vt:lpstr>
      <vt:lpstr>Les rideaux</vt:lpstr>
      <vt:lpstr>Les rideaux </vt:lpstr>
      <vt:lpstr>Les rideaux – palplanche</vt:lpstr>
      <vt:lpstr>Les rideaux - palplanches </vt:lpstr>
      <vt:lpstr>Les rideaux - palplanches </vt:lpstr>
      <vt:lpstr>Les rideaux – parois moulées </vt:lpstr>
      <vt:lpstr>Les rideaux – parois moulées </vt:lpstr>
      <vt:lpstr>Les rideaux – parois préfabriquées </vt:lpstr>
      <vt:lpstr>Les ouvrages de soutènements composites</vt:lpstr>
      <vt:lpstr>Les ouvrages de soutènements composites</vt:lpstr>
      <vt:lpstr>Les ouvrages de soutènements composites</vt:lpstr>
      <vt:lpstr>Les ouvrages de soutènements composites</vt:lpstr>
      <vt:lpstr>Les ouvrages de soutènements composites</vt:lpstr>
      <vt:lpstr>Les ouvrages de soutènements composites</vt:lpstr>
      <vt:lpstr>Les ouvrages de soutènements composites</vt:lpstr>
      <vt:lpstr>Diapositive 28</vt:lpstr>
      <vt:lpstr>Diapositive 29</vt:lpstr>
      <vt:lpstr>Les rideaux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JEAN-CHARLES Julie</dc:creator>
  <cp:lastModifiedBy>Dell</cp:lastModifiedBy>
  <cp:revision>70</cp:revision>
  <dcterms:created xsi:type="dcterms:W3CDTF">2016-05-26T14:56:02Z</dcterms:created>
  <dcterms:modified xsi:type="dcterms:W3CDTF">2017-02-17T18:17:10Z</dcterms:modified>
</cp:coreProperties>
</file>